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32918400" cy="21945600"/>
  <p:notesSz cx="6858000" cy="9144000"/>
  <p:defaultTextStyle>
    <a:defPPr>
      <a:defRPr lang="en-US"/>
    </a:defPPr>
    <a:lvl1pPr marL="0" algn="l" defTabSz="3134176" rtl="0" eaLnBrk="1" latinLnBrk="0" hangingPunct="1">
      <a:defRPr sz="6141" kern="1200">
        <a:solidFill>
          <a:schemeClr val="tx1"/>
        </a:solidFill>
        <a:latin typeface="+mn-lt"/>
        <a:ea typeface="+mn-ea"/>
        <a:cs typeface="+mn-cs"/>
      </a:defRPr>
    </a:lvl1pPr>
    <a:lvl2pPr marL="1567089" algn="l" defTabSz="3134176" rtl="0" eaLnBrk="1" latinLnBrk="0" hangingPunct="1">
      <a:defRPr sz="6141" kern="1200">
        <a:solidFill>
          <a:schemeClr val="tx1"/>
        </a:solidFill>
        <a:latin typeface="+mn-lt"/>
        <a:ea typeface="+mn-ea"/>
        <a:cs typeface="+mn-cs"/>
      </a:defRPr>
    </a:lvl2pPr>
    <a:lvl3pPr marL="3134176" algn="l" defTabSz="3134176" rtl="0" eaLnBrk="1" latinLnBrk="0" hangingPunct="1">
      <a:defRPr sz="6141" kern="1200">
        <a:solidFill>
          <a:schemeClr val="tx1"/>
        </a:solidFill>
        <a:latin typeface="+mn-lt"/>
        <a:ea typeface="+mn-ea"/>
        <a:cs typeface="+mn-cs"/>
      </a:defRPr>
    </a:lvl3pPr>
    <a:lvl4pPr marL="4701265" algn="l" defTabSz="3134176" rtl="0" eaLnBrk="1" latinLnBrk="0" hangingPunct="1">
      <a:defRPr sz="6141" kern="1200">
        <a:solidFill>
          <a:schemeClr val="tx1"/>
        </a:solidFill>
        <a:latin typeface="+mn-lt"/>
        <a:ea typeface="+mn-ea"/>
        <a:cs typeface="+mn-cs"/>
      </a:defRPr>
    </a:lvl4pPr>
    <a:lvl5pPr marL="6268353" algn="l" defTabSz="3134176" rtl="0" eaLnBrk="1" latinLnBrk="0" hangingPunct="1">
      <a:defRPr sz="6141" kern="1200">
        <a:solidFill>
          <a:schemeClr val="tx1"/>
        </a:solidFill>
        <a:latin typeface="+mn-lt"/>
        <a:ea typeface="+mn-ea"/>
        <a:cs typeface="+mn-cs"/>
      </a:defRPr>
    </a:lvl5pPr>
    <a:lvl6pPr marL="7835442" algn="l" defTabSz="3134176" rtl="0" eaLnBrk="1" latinLnBrk="0" hangingPunct="1">
      <a:defRPr sz="6141" kern="1200">
        <a:solidFill>
          <a:schemeClr val="tx1"/>
        </a:solidFill>
        <a:latin typeface="+mn-lt"/>
        <a:ea typeface="+mn-ea"/>
        <a:cs typeface="+mn-cs"/>
      </a:defRPr>
    </a:lvl6pPr>
    <a:lvl7pPr marL="9402531" algn="l" defTabSz="3134176" rtl="0" eaLnBrk="1" latinLnBrk="0" hangingPunct="1">
      <a:defRPr sz="6141" kern="1200">
        <a:solidFill>
          <a:schemeClr val="tx1"/>
        </a:solidFill>
        <a:latin typeface="+mn-lt"/>
        <a:ea typeface="+mn-ea"/>
        <a:cs typeface="+mn-cs"/>
      </a:defRPr>
    </a:lvl7pPr>
    <a:lvl8pPr marL="10969618" algn="l" defTabSz="3134176" rtl="0" eaLnBrk="1" latinLnBrk="0" hangingPunct="1">
      <a:defRPr sz="6141" kern="1200">
        <a:solidFill>
          <a:schemeClr val="tx1"/>
        </a:solidFill>
        <a:latin typeface="+mn-lt"/>
        <a:ea typeface="+mn-ea"/>
        <a:cs typeface="+mn-cs"/>
      </a:defRPr>
    </a:lvl8pPr>
    <a:lvl9pPr marL="12536708" algn="l" defTabSz="3134176" rtl="0" eaLnBrk="1" latinLnBrk="0" hangingPunct="1">
      <a:defRPr sz="614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userDrawn="1">
          <p15:clr>
            <a:srgbClr val="A4A3A4"/>
          </p15:clr>
        </p15:guide>
        <p15:guide id="2" orient="horz" pos="160" userDrawn="1">
          <p15:clr>
            <a:srgbClr val="A4A3A4"/>
          </p15:clr>
        </p15:guide>
        <p15:guide id="3" orient="horz" pos="13440" userDrawn="1">
          <p15:clr>
            <a:srgbClr val="A4A3A4"/>
          </p15:clr>
        </p15:guide>
        <p15:guide id="4" orient="horz" userDrawn="1">
          <p15:clr>
            <a:srgbClr val="A4A3A4"/>
          </p15:clr>
        </p15:guide>
        <p15:guide id="5" pos="198" userDrawn="1">
          <p15:clr>
            <a:srgbClr val="A4A3A4"/>
          </p15:clr>
        </p15:guide>
        <p15:guide id="6" pos="2053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8" autoAdjust="0"/>
    <p:restoredTop sz="94571" autoAdjust="0"/>
  </p:normalViewPr>
  <p:slideViewPr>
    <p:cSldViewPr snapToGrid="0" snapToObjects="1" showGuides="1">
      <p:cViewPr varScale="1">
        <p:scale>
          <a:sx n="35" d="100"/>
          <a:sy n="35" d="100"/>
        </p:scale>
        <p:origin x="1920" y="248"/>
      </p:cViewPr>
      <p:guideLst>
        <p:guide orient="horz" pos="2212"/>
        <p:guide orient="horz" pos="160"/>
        <p:guide orient="horz" pos="13440"/>
        <p:guide orient="horz"/>
        <p:guide pos="198"/>
        <p:guide pos="2053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1/5/24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1/5/24</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3134176" rtl="0" eaLnBrk="1" latinLnBrk="0" hangingPunct="1">
      <a:defRPr sz="4142" kern="1200">
        <a:solidFill>
          <a:schemeClr val="tx1"/>
        </a:solidFill>
        <a:latin typeface="+mn-lt"/>
        <a:ea typeface="+mn-ea"/>
        <a:cs typeface="+mn-cs"/>
      </a:defRPr>
    </a:lvl1pPr>
    <a:lvl2pPr marL="1567089" algn="l" defTabSz="3134176" rtl="0" eaLnBrk="1" latinLnBrk="0" hangingPunct="1">
      <a:defRPr sz="4142" kern="1200">
        <a:solidFill>
          <a:schemeClr val="tx1"/>
        </a:solidFill>
        <a:latin typeface="+mn-lt"/>
        <a:ea typeface="+mn-ea"/>
        <a:cs typeface="+mn-cs"/>
      </a:defRPr>
    </a:lvl2pPr>
    <a:lvl3pPr marL="3134176" algn="l" defTabSz="3134176" rtl="0" eaLnBrk="1" latinLnBrk="0" hangingPunct="1">
      <a:defRPr sz="4142" kern="1200">
        <a:solidFill>
          <a:schemeClr val="tx1"/>
        </a:solidFill>
        <a:latin typeface="+mn-lt"/>
        <a:ea typeface="+mn-ea"/>
        <a:cs typeface="+mn-cs"/>
      </a:defRPr>
    </a:lvl3pPr>
    <a:lvl4pPr marL="4701265" algn="l" defTabSz="3134176" rtl="0" eaLnBrk="1" latinLnBrk="0" hangingPunct="1">
      <a:defRPr sz="4142" kern="1200">
        <a:solidFill>
          <a:schemeClr val="tx1"/>
        </a:solidFill>
        <a:latin typeface="+mn-lt"/>
        <a:ea typeface="+mn-ea"/>
        <a:cs typeface="+mn-cs"/>
      </a:defRPr>
    </a:lvl4pPr>
    <a:lvl5pPr marL="6268353" algn="l" defTabSz="3134176" rtl="0" eaLnBrk="1" latinLnBrk="0" hangingPunct="1">
      <a:defRPr sz="4142" kern="1200">
        <a:solidFill>
          <a:schemeClr val="tx1"/>
        </a:solidFill>
        <a:latin typeface="+mn-lt"/>
        <a:ea typeface="+mn-ea"/>
        <a:cs typeface="+mn-cs"/>
      </a:defRPr>
    </a:lvl5pPr>
    <a:lvl6pPr marL="7835442" algn="l" defTabSz="3134176" rtl="0" eaLnBrk="1" latinLnBrk="0" hangingPunct="1">
      <a:defRPr sz="4142" kern="1200">
        <a:solidFill>
          <a:schemeClr val="tx1"/>
        </a:solidFill>
        <a:latin typeface="+mn-lt"/>
        <a:ea typeface="+mn-ea"/>
        <a:cs typeface="+mn-cs"/>
      </a:defRPr>
    </a:lvl6pPr>
    <a:lvl7pPr marL="9402531" algn="l" defTabSz="3134176" rtl="0" eaLnBrk="1" latinLnBrk="0" hangingPunct="1">
      <a:defRPr sz="4142" kern="1200">
        <a:solidFill>
          <a:schemeClr val="tx1"/>
        </a:solidFill>
        <a:latin typeface="+mn-lt"/>
        <a:ea typeface="+mn-ea"/>
        <a:cs typeface="+mn-cs"/>
      </a:defRPr>
    </a:lvl7pPr>
    <a:lvl8pPr marL="10969618" algn="l" defTabSz="3134176" rtl="0" eaLnBrk="1" latinLnBrk="0" hangingPunct="1">
      <a:defRPr sz="4142" kern="1200">
        <a:solidFill>
          <a:schemeClr val="tx1"/>
        </a:solidFill>
        <a:latin typeface="+mn-lt"/>
        <a:ea typeface="+mn-ea"/>
        <a:cs typeface="+mn-cs"/>
      </a:defRPr>
    </a:lvl8pPr>
    <a:lvl9pPr marL="12536708" algn="l" defTabSz="3134176" rtl="0" eaLnBrk="1" latinLnBrk="0" hangingPunct="1">
      <a:defRPr sz="414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89415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4756" y="3886561"/>
            <a:ext cx="7542610" cy="646309"/>
          </a:xfrm>
          <a:prstGeom prst="rect">
            <a:avLst/>
          </a:prstGeom>
        </p:spPr>
        <p:txBody>
          <a:bodyPr wrap="square" lIns="228589" tIns="228589" rIns="228589" bIns="228589" anchor="t" anchorCtr="0">
            <a:spAutoFit/>
          </a:bodyPr>
          <a:lstStyle>
            <a:lvl1pPr marL="0" indent="0">
              <a:buNone/>
              <a:defRPr sz="1200">
                <a:solidFill>
                  <a:schemeClr val="accent5">
                    <a:lumMod val="50000"/>
                  </a:schemeClr>
                </a:solidFill>
                <a:latin typeface="Century Gothic" panose="020B0502020202020204" pitchFamily="34"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358371" y="3333408"/>
            <a:ext cx="7536656" cy="471981"/>
          </a:xfrm>
          <a:prstGeom prst="rect">
            <a:avLst/>
          </a:prstGeom>
          <a:solidFill>
            <a:schemeClr val="accent5">
              <a:lumMod val="50000"/>
            </a:schemeClr>
          </a:solidFill>
        </p:spPr>
        <p:txBody>
          <a:bodyPr lIns="91436" tIns="91436" rIns="91436" bIns="91436" anchor="t" anchorCtr="0">
            <a:spAutoFit/>
          </a:bodyPr>
          <a:lstStyle>
            <a:lvl1pPr marL="0" indent="0" algn="ctr">
              <a:buNone/>
              <a:defRPr sz="1867"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358370" y="9109250"/>
            <a:ext cx="7537847" cy="471981"/>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1867"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8595121" y="3886561"/>
            <a:ext cx="7536656" cy="646309"/>
          </a:xfrm>
          <a:prstGeom prst="rect">
            <a:avLst/>
          </a:prstGeom>
        </p:spPr>
        <p:txBody>
          <a:bodyPr wrap="square" lIns="228589" tIns="228589" rIns="228589" bIns="228589" anchor="t" anchorCtr="0">
            <a:spAutoFit/>
          </a:bodyPr>
          <a:lstStyle>
            <a:lvl1pPr marL="0" indent="0">
              <a:buNone/>
              <a:defRPr sz="1200">
                <a:solidFill>
                  <a:schemeClr val="accent5">
                    <a:lumMod val="50000"/>
                  </a:schemeClr>
                </a:solidFill>
                <a:latin typeface="Century Gothic" panose="020B0502020202020204" pitchFamily="34"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595123" y="3333408"/>
            <a:ext cx="7536656" cy="471981"/>
          </a:xfrm>
          <a:prstGeom prst="rect">
            <a:avLst/>
          </a:prstGeom>
          <a:solidFill>
            <a:schemeClr val="accent5">
              <a:lumMod val="50000"/>
            </a:schemeClr>
          </a:solidFill>
        </p:spPr>
        <p:txBody>
          <a:bodyPr lIns="91436" tIns="91436" rIns="91436" bIns="91436" anchor="t" anchorCtr="0">
            <a:spAutoFit/>
          </a:bodyPr>
          <a:lstStyle>
            <a:lvl1pPr marL="0" indent="0" algn="ctr">
              <a:buNone/>
              <a:defRPr sz="1867"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789008" y="3886561"/>
            <a:ext cx="7536656" cy="646309"/>
          </a:xfrm>
          <a:prstGeom prst="rect">
            <a:avLst/>
          </a:prstGeom>
        </p:spPr>
        <p:txBody>
          <a:bodyPr wrap="square" lIns="228589" tIns="228589" rIns="228589" bIns="228589" anchor="t" anchorCtr="0">
            <a:spAutoFit/>
          </a:bodyPr>
          <a:lstStyle>
            <a:lvl1pPr marL="0" indent="0">
              <a:buNone/>
              <a:defRPr sz="1200">
                <a:solidFill>
                  <a:schemeClr val="accent5">
                    <a:lumMod val="50000"/>
                  </a:schemeClr>
                </a:solidFill>
                <a:latin typeface="Century Gothic" panose="020B0502020202020204" pitchFamily="34"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783053" y="3333408"/>
            <a:ext cx="7543800" cy="471981"/>
          </a:xfrm>
          <a:prstGeom prst="rect">
            <a:avLst/>
          </a:prstGeom>
          <a:solidFill>
            <a:schemeClr val="accent5">
              <a:lumMod val="50000"/>
            </a:schemeClr>
          </a:solidFill>
        </p:spPr>
        <p:txBody>
          <a:bodyPr lIns="91436" tIns="91436" rIns="91436" bIns="91436" anchor="t" anchorCtr="0">
            <a:spAutoFit/>
          </a:bodyPr>
          <a:lstStyle>
            <a:lvl1pPr marL="0" indent="0" algn="ctr">
              <a:buNone/>
              <a:defRPr sz="1867"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25042720" y="3333408"/>
            <a:ext cx="7535264" cy="471981"/>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1867"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25042720" y="3886561"/>
            <a:ext cx="7535264" cy="646309"/>
          </a:xfrm>
          <a:prstGeom prst="rect">
            <a:avLst/>
          </a:prstGeom>
        </p:spPr>
        <p:txBody>
          <a:bodyPr wrap="square" lIns="228589" tIns="228589" rIns="228589" bIns="228589" anchor="t" anchorCtr="0">
            <a:spAutoFit/>
          </a:bodyPr>
          <a:lstStyle>
            <a:lvl1pPr marL="0" indent="0">
              <a:buNone/>
              <a:defRPr sz="1200">
                <a:solidFill>
                  <a:schemeClr val="accent5">
                    <a:lumMod val="50000"/>
                  </a:schemeClr>
                </a:solidFill>
                <a:latin typeface="Century Gothic" panose="020B0502020202020204" pitchFamily="34"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042720" y="9149400"/>
            <a:ext cx="7535264" cy="471981"/>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1867"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25042720" y="9641841"/>
            <a:ext cx="7539038" cy="646309"/>
          </a:xfrm>
          <a:prstGeom prst="rect">
            <a:avLst/>
          </a:prstGeom>
        </p:spPr>
        <p:txBody>
          <a:bodyPr wrap="square" lIns="228589" tIns="228589" rIns="228589" bIns="228589" anchor="t" anchorCtr="0">
            <a:spAutoFit/>
          </a:bodyPr>
          <a:lstStyle>
            <a:lvl1pPr marL="0" indent="0">
              <a:buNone/>
              <a:defRPr sz="1200">
                <a:solidFill>
                  <a:schemeClr val="accent5">
                    <a:lumMod val="50000"/>
                  </a:schemeClr>
                </a:solidFill>
                <a:latin typeface="Century Gothic" panose="020B0502020202020204" pitchFamily="34"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5042720" y="16753842"/>
            <a:ext cx="7535264" cy="471981"/>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1867"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5042720" y="17256537"/>
            <a:ext cx="7539038" cy="646309"/>
          </a:xfrm>
          <a:prstGeom prst="rect">
            <a:avLst/>
          </a:prstGeom>
        </p:spPr>
        <p:txBody>
          <a:bodyPr wrap="square" lIns="228589" tIns="228589" rIns="228589" bIns="228589" anchor="t" anchorCtr="0">
            <a:spAutoFit/>
          </a:bodyPr>
          <a:lstStyle>
            <a:lvl1pPr marL="0" indent="0">
              <a:buNone/>
              <a:defRPr sz="1200">
                <a:solidFill>
                  <a:schemeClr val="accent5">
                    <a:lumMod val="50000"/>
                  </a:schemeClr>
                </a:solidFill>
                <a:latin typeface="Century Gothic" panose="020B0502020202020204" pitchFamily="34"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344756" y="9601941"/>
            <a:ext cx="7542610" cy="646309"/>
          </a:xfrm>
          <a:prstGeom prst="rect">
            <a:avLst/>
          </a:prstGeom>
        </p:spPr>
        <p:txBody>
          <a:bodyPr wrap="square" lIns="228589" tIns="228589" rIns="228589" bIns="228589" anchor="t" anchorCtr="0">
            <a:spAutoFit/>
          </a:bodyPr>
          <a:lstStyle>
            <a:lvl1pPr marL="0" indent="0">
              <a:buNone/>
              <a:defRPr sz="1200">
                <a:solidFill>
                  <a:schemeClr val="accent5">
                    <a:lumMod val="50000"/>
                  </a:schemeClr>
                </a:solidFill>
                <a:latin typeface="Century Gothic" panose="020B0502020202020204" pitchFamily="34"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4449445" y="1670526"/>
            <a:ext cx="23999226" cy="379656"/>
          </a:xfrm>
          <a:prstGeom prst="rect">
            <a:avLst/>
          </a:prstGeom>
        </p:spPr>
        <p:txBody>
          <a:bodyPr anchor="t" anchorCtr="0">
            <a:spAutoFit/>
          </a:bodyPr>
          <a:lstStyle>
            <a:lvl1pPr marL="0" indent="0" algn="ctr">
              <a:buFontTx/>
              <a:buNone/>
              <a:defRPr sz="1867">
                <a:solidFill>
                  <a:schemeClr val="bg1"/>
                </a:solidFill>
                <a:latin typeface="Century Gothic" panose="020B0502020202020204" pitchFamily="34" charset="0"/>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affiliations</a:t>
            </a:r>
          </a:p>
        </p:txBody>
      </p:sp>
      <p:sp>
        <p:nvSpPr>
          <p:cNvPr id="78" name="Text Placeholder 76"/>
          <p:cNvSpPr>
            <a:spLocks noGrp="1"/>
          </p:cNvSpPr>
          <p:nvPr>
            <p:ph type="body" sz="quarter" idx="151" hasCustomPrompt="1"/>
          </p:nvPr>
        </p:nvSpPr>
        <p:spPr>
          <a:xfrm>
            <a:off x="4449445" y="1041831"/>
            <a:ext cx="23999226" cy="543675"/>
          </a:xfrm>
          <a:prstGeom prst="rect">
            <a:avLst/>
          </a:prstGeom>
        </p:spPr>
        <p:txBody>
          <a:bodyPr anchor="t" anchorCtr="0">
            <a:spAutoFit/>
          </a:bodyPr>
          <a:lstStyle>
            <a:lvl1pPr marL="0" indent="0" algn="ctr">
              <a:buFontTx/>
              <a:buNone/>
              <a:defRPr sz="2933">
                <a:solidFill>
                  <a:schemeClr val="bg1"/>
                </a:solidFill>
                <a:latin typeface="Century Gothic" panose="020B0502020202020204" pitchFamily="34" charset="0"/>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authors</a:t>
            </a:r>
          </a:p>
        </p:txBody>
      </p:sp>
      <p:sp>
        <p:nvSpPr>
          <p:cNvPr id="79" name="Text Placeholder 76"/>
          <p:cNvSpPr>
            <a:spLocks noGrp="1"/>
          </p:cNvSpPr>
          <p:nvPr>
            <p:ph type="body" sz="quarter" idx="153" hasCustomPrompt="1"/>
          </p:nvPr>
        </p:nvSpPr>
        <p:spPr>
          <a:xfrm>
            <a:off x="4449445" y="310542"/>
            <a:ext cx="23999226" cy="646331"/>
          </a:xfrm>
          <a:prstGeom prst="rect">
            <a:avLst/>
          </a:prstGeom>
        </p:spPr>
        <p:txBody>
          <a:bodyPr anchor="t" anchorCtr="0">
            <a:spAutoFit/>
          </a:bodyPr>
          <a:lstStyle>
            <a:lvl1pPr marL="0" indent="0" algn="ctr">
              <a:buFontTx/>
              <a:buNone/>
              <a:defRPr sz="3600" b="1">
                <a:solidFill>
                  <a:schemeClr val="bg1"/>
                </a:solidFill>
                <a:latin typeface="Century Gothic" panose="020B0502020202020204" pitchFamily="34" charset="0"/>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4756" y="4252322"/>
            <a:ext cx="7542610"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358371" y="3668359"/>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358370" y="9444202"/>
            <a:ext cx="7537847"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8595121" y="4252322"/>
            <a:ext cx="75366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595123" y="3668359"/>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789008" y="4252322"/>
            <a:ext cx="75366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783053" y="3668360"/>
            <a:ext cx="7543800"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5042720" y="3668360"/>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5042720" y="4252322"/>
            <a:ext cx="7535264"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042720" y="9484352"/>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5042720" y="10007603"/>
            <a:ext cx="7539038"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5042720" y="17088794"/>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5042720" y="17622299"/>
            <a:ext cx="7539038"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344756" y="9967703"/>
            <a:ext cx="7542610"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4449445" y="2255965"/>
            <a:ext cx="23999226" cy="853440"/>
          </a:xfrm>
          <a:prstGeom prst="rect">
            <a:avLst/>
          </a:prstGeom>
        </p:spPr>
        <p:txBody>
          <a:bodyPr>
            <a:normAutofit/>
          </a:bodyPr>
          <a:lstStyle>
            <a:lvl1pPr marL="0" indent="0" algn="ctr">
              <a:buFontTx/>
              <a:buNone/>
              <a:defRPr sz="4000">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affiliations</a:t>
            </a:r>
          </a:p>
        </p:txBody>
      </p:sp>
      <p:sp>
        <p:nvSpPr>
          <p:cNvPr id="78" name="Text Placeholder 76"/>
          <p:cNvSpPr>
            <a:spLocks noGrp="1"/>
          </p:cNvSpPr>
          <p:nvPr>
            <p:ph type="body" sz="quarter" idx="151" hasCustomPrompt="1"/>
          </p:nvPr>
        </p:nvSpPr>
        <p:spPr>
          <a:xfrm>
            <a:off x="4449445" y="1402525"/>
            <a:ext cx="23999226" cy="853440"/>
          </a:xfrm>
          <a:prstGeom prst="rect">
            <a:avLst/>
          </a:prstGeom>
        </p:spPr>
        <p:txBody>
          <a:bodyPr anchor="t" anchorCtr="1">
            <a:normAutofit/>
          </a:bodyPr>
          <a:lstStyle>
            <a:lvl1pPr marL="0" indent="0" algn="ctr">
              <a:buFontTx/>
              <a:buNone/>
              <a:defRPr sz="5867">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authors</a:t>
            </a:r>
          </a:p>
        </p:txBody>
      </p:sp>
      <p:sp>
        <p:nvSpPr>
          <p:cNvPr id="79" name="Text Placeholder 76"/>
          <p:cNvSpPr>
            <a:spLocks noGrp="1"/>
          </p:cNvSpPr>
          <p:nvPr>
            <p:ph type="body" sz="quarter" idx="153" hasCustomPrompt="1"/>
          </p:nvPr>
        </p:nvSpPr>
        <p:spPr>
          <a:xfrm>
            <a:off x="4449445" y="310542"/>
            <a:ext cx="23999226" cy="1091982"/>
          </a:xfrm>
          <a:prstGeom prst="rect">
            <a:avLst/>
          </a:prstGeom>
        </p:spPr>
        <p:txBody>
          <a:bodyPr anchor="t" anchorCtr="1">
            <a:normAutofit/>
          </a:bodyPr>
          <a:lstStyle>
            <a:lvl1pPr marL="0" indent="0" algn="ctr">
              <a:buFontTx/>
              <a:buNone/>
              <a:defRPr sz="7667" b="1">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703D5-BF2F-DF41-7EEE-50B26CAB4433}"/>
              </a:ext>
            </a:extLst>
          </p:cNvPr>
          <p:cNvSpPr/>
          <p:nvPr userDrawn="1"/>
        </p:nvSpPr>
        <p:spPr>
          <a:xfrm>
            <a:off x="0" y="21384683"/>
            <a:ext cx="32918400" cy="60886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10" name="Text Box 14"/>
          <p:cNvSpPr txBox="1">
            <a:spLocks noChangeArrowheads="1"/>
          </p:cNvSpPr>
          <p:nvPr/>
        </p:nvSpPr>
        <p:spPr bwMode="auto">
          <a:xfrm>
            <a:off x="489679" y="21567922"/>
            <a:ext cx="1885950" cy="227560"/>
          </a:xfrm>
          <a:prstGeom prst="rect">
            <a:avLst/>
          </a:prstGeom>
          <a:noFill/>
          <a:ln w="9525">
            <a:noFill/>
            <a:miter lim="800000"/>
            <a:headEnd/>
            <a:tailEnd/>
          </a:ln>
          <a:effectLst/>
        </p:spPr>
        <p:txBody>
          <a:bodyPr lIns="60842" tIns="30415" rIns="60842" bIns="30415">
            <a:spAutoFit/>
          </a:bodyPr>
          <a:lstStyle/>
          <a:p>
            <a:pPr eaLnBrk="0" hangingPunct="0">
              <a:lnSpc>
                <a:spcPct val="65000"/>
              </a:lnSpc>
              <a:spcBef>
                <a:spcPct val="50000"/>
              </a:spcBef>
              <a:defRPr/>
            </a:pPr>
            <a:r>
              <a:rPr lang="en-US" sz="333"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733"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E5ED0136-E6E9-E340-DCD6-5053BABFBFE4}"/>
              </a:ext>
            </a:extLst>
          </p:cNvPr>
          <p:cNvGrpSpPr/>
          <p:nvPr userDrawn="1"/>
        </p:nvGrpSpPr>
        <p:grpSpPr>
          <a:xfrm>
            <a:off x="0" y="9400"/>
            <a:ext cx="32918400" cy="2876111"/>
            <a:chOff x="0" y="-1"/>
            <a:chExt cx="12192000" cy="1219223"/>
          </a:xfrm>
        </p:grpSpPr>
        <p:sp>
          <p:nvSpPr>
            <p:cNvPr id="7" name="Document 6">
              <a:extLst>
                <a:ext uri="{FF2B5EF4-FFF2-40B4-BE49-F238E27FC236}">
                  <a16:creationId xmlns:a16="http://schemas.microsoft.com/office/drawing/2014/main" id="{F27200FE-D213-3004-DA26-3B8202A2AB23}"/>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8" name="Document 7">
              <a:extLst>
                <a:ext uri="{FF2B5EF4-FFF2-40B4-BE49-F238E27FC236}">
                  <a16:creationId xmlns:a16="http://schemas.microsoft.com/office/drawing/2014/main" id="{BB4B2C32-5D48-98BC-A030-3CCE7D871E0A}"/>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dirty="0"/>
            </a:p>
          </p:txBody>
        </p:sp>
      </p:grpSp>
      <p:graphicFrame>
        <p:nvGraphicFramePr>
          <p:cNvPr id="12" name="Table 11">
            <a:extLst>
              <a:ext uri="{FF2B5EF4-FFF2-40B4-BE49-F238E27FC236}">
                <a16:creationId xmlns:a16="http://schemas.microsoft.com/office/drawing/2014/main" id="{9631A715-ABDD-C916-FF3F-590B3A828BD8}"/>
              </a:ext>
            </a:extLst>
          </p:cNvPr>
          <p:cNvGraphicFramePr>
            <a:graphicFrameLocks noGrp="1"/>
          </p:cNvGraphicFramePr>
          <p:nvPr userDrawn="1">
            <p:extLst>
              <p:ext uri="{D42A27DB-BD31-4B8C-83A1-F6EECF244321}">
                <p14:modId xmlns:p14="http://schemas.microsoft.com/office/powerpoint/2010/main" val="4281770255"/>
              </p:ext>
            </p:extLst>
          </p:nvPr>
        </p:nvGraphicFramePr>
        <p:xfrm>
          <a:off x="-7958340" y="9399"/>
          <a:ext cx="7332652" cy="21786147"/>
        </p:xfrm>
        <a:graphic>
          <a:graphicData uri="http://schemas.openxmlformats.org/drawingml/2006/table">
            <a:tbl>
              <a:tblPr firstRow="1" bandRow="1">
                <a:tableStyleId>{5C22544A-7EE6-4342-B048-85BDC9FD1C3A}</a:tableStyleId>
              </a:tblPr>
              <a:tblGrid>
                <a:gridCol w="3144184">
                  <a:extLst>
                    <a:ext uri="{9D8B030D-6E8A-4147-A177-3AD203B41FA5}">
                      <a16:colId xmlns:a16="http://schemas.microsoft.com/office/drawing/2014/main" val="20000"/>
                    </a:ext>
                  </a:extLst>
                </a:gridCol>
                <a:gridCol w="4188468">
                  <a:extLst>
                    <a:ext uri="{9D8B030D-6E8A-4147-A177-3AD203B41FA5}">
                      <a16:colId xmlns:a16="http://schemas.microsoft.com/office/drawing/2014/main" val="20001"/>
                    </a:ext>
                  </a:extLst>
                </a:gridCol>
              </a:tblGrid>
              <a:tr h="886075">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9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37160" marR="68580" marT="91440" marB="3048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804416">
                <a:tc gridSpan="2">
                  <a:txBody>
                    <a:bodyPr/>
                    <a:lstStyle/>
                    <a:p>
                      <a:pPr defTabSz="3765639"/>
                      <a:r>
                        <a:rPr lang="en-US" sz="1300" i="0" dirty="0">
                          <a:solidFill>
                            <a:srgbClr val="D9D9D9"/>
                          </a:solidFill>
                          <a:latin typeface="Arial"/>
                          <a:cs typeface="Arial"/>
                        </a:rPr>
                        <a:t>This PowerPoint template produces a </a:t>
                      </a:r>
                      <a:r>
                        <a:rPr lang="en-US" sz="1300" i="0" dirty="0">
                          <a:solidFill>
                            <a:srgbClr val="FFC000"/>
                          </a:solidFill>
                          <a:latin typeface="Arial"/>
                          <a:cs typeface="Arial"/>
                        </a:rPr>
                        <a:t>36"x48" </a:t>
                      </a:r>
                      <a:r>
                        <a:rPr lang="en-US" sz="13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300" i="0" dirty="0">
                        <a:solidFill>
                          <a:srgbClr val="D9D9D9"/>
                        </a:solidFill>
                        <a:latin typeface="Arial"/>
                        <a:cs typeface="Arial"/>
                      </a:endParaRPr>
                    </a:p>
                    <a:p>
                      <a:pPr defTabSz="3765639"/>
                      <a:r>
                        <a:rPr lang="en-US" sz="13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300" i="0" dirty="0" err="1">
                          <a:solidFill>
                            <a:srgbClr val="FFC000"/>
                          </a:solidFill>
                          <a:latin typeface="Arial"/>
                          <a:cs typeface="Arial"/>
                        </a:rPr>
                        <a:t>PosterPresentations.com</a:t>
                      </a:r>
                      <a:r>
                        <a:rPr lang="en-US" sz="1300" i="0" dirty="0">
                          <a:solidFill>
                            <a:srgbClr val="D9D9D9"/>
                          </a:solidFill>
                          <a:latin typeface="Arial"/>
                          <a:cs typeface="Arial"/>
                        </a:rPr>
                        <a:t> and click on the  </a:t>
                      </a:r>
                      <a:r>
                        <a:rPr lang="en-US" sz="1300" i="0" dirty="0">
                          <a:solidFill>
                            <a:srgbClr val="FFC000"/>
                          </a:solidFill>
                          <a:latin typeface="Arial"/>
                          <a:cs typeface="Arial"/>
                        </a:rPr>
                        <a:t>HELP DESK</a:t>
                      </a:r>
                      <a:r>
                        <a:rPr lang="en-US" sz="1300" i="0" baseline="0" dirty="0">
                          <a:solidFill>
                            <a:srgbClr val="D9D9D9"/>
                          </a:solidFill>
                          <a:latin typeface="Arial"/>
                          <a:cs typeface="Arial"/>
                        </a:rPr>
                        <a:t> </a:t>
                      </a:r>
                      <a:r>
                        <a:rPr lang="en-US" sz="1300" i="0" dirty="0">
                          <a:solidFill>
                            <a:srgbClr val="D9D9D9"/>
                          </a:solidFill>
                          <a:latin typeface="Arial"/>
                          <a:cs typeface="Arial"/>
                        </a:rPr>
                        <a:t>tab.</a:t>
                      </a:r>
                    </a:p>
                    <a:p>
                      <a:pPr defTabSz="3765639"/>
                      <a:endParaRPr lang="en-US" sz="1300" i="0" dirty="0">
                        <a:solidFill>
                          <a:srgbClr val="D9D9D9"/>
                        </a:solidFill>
                        <a:latin typeface="Arial"/>
                        <a:cs typeface="Arial"/>
                      </a:endParaRPr>
                    </a:p>
                    <a:p>
                      <a:pPr defTabSz="3765639"/>
                      <a:r>
                        <a:rPr lang="en-US" sz="1300" i="0" dirty="0">
                          <a:solidFill>
                            <a:srgbClr val="D9D9D9"/>
                          </a:solidFill>
                          <a:latin typeface="Arial"/>
                          <a:cs typeface="Arial"/>
                        </a:rPr>
                        <a:t>To print your poster using our same-day professional printing service, go online to </a:t>
                      </a:r>
                      <a:r>
                        <a:rPr lang="en-US" sz="1300" i="0" dirty="0" err="1">
                          <a:solidFill>
                            <a:srgbClr val="FFC000"/>
                          </a:solidFill>
                          <a:latin typeface="Arial"/>
                          <a:cs typeface="Arial"/>
                        </a:rPr>
                        <a:t>PosterPresentations.com</a:t>
                      </a:r>
                      <a:r>
                        <a:rPr lang="en-US" sz="1300" i="0" dirty="0">
                          <a:solidFill>
                            <a:srgbClr val="D9D9D9"/>
                          </a:solidFill>
                          <a:latin typeface="Arial"/>
                          <a:cs typeface="Arial"/>
                        </a:rPr>
                        <a:t> and click on "</a:t>
                      </a:r>
                      <a:r>
                        <a:rPr lang="en-US" sz="1300" i="0" dirty="0">
                          <a:solidFill>
                            <a:srgbClr val="FFC000"/>
                          </a:solidFill>
                          <a:latin typeface="Arial"/>
                          <a:cs typeface="Arial"/>
                        </a:rPr>
                        <a:t>Order your poster</a:t>
                      </a:r>
                      <a:r>
                        <a:rPr lang="en-US" sz="1300" i="0" dirty="0">
                          <a:solidFill>
                            <a:srgbClr val="D9D9D9"/>
                          </a:solidFill>
                          <a:latin typeface="Arial"/>
                          <a:cs typeface="Arial"/>
                        </a:rPr>
                        <a:t>".</a:t>
                      </a:r>
                      <a:endParaRPr lang="en-US" sz="1300" b="1" dirty="0">
                        <a:solidFill>
                          <a:srgbClr val="D9D9D9"/>
                        </a:solidFill>
                        <a:latin typeface="Arial"/>
                        <a:cs typeface="Arial"/>
                      </a:endParaRPr>
                    </a:p>
                  </a:txBody>
                  <a:tcPr marL="137160" marR="68580" marT="91440" marB="3048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048278">
                <a:tc>
                  <a:txBody>
                    <a:bodyPr/>
                    <a:lstStyle/>
                    <a:p>
                      <a:pPr algn="ctr"/>
                      <a:endParaRPr lang="en-US" sz="1300" dirty="0">
                        <a:solidFill>
                          <a:srgbClr val="1F3A4E"/>
                        </a:solidFill>
                      </a:endParaRPr>
                    </a:p>
                    <a:p>
                      <a:pPr algn="ctr"/>
                      <a:endParaRPr lang="en-US" sz="1300" dirty="0">
                        <a:solidFill>
                          <a:srgbClr val="1F3A4E"/>
                        </a:solidFill>
                      </a:endParaRPr>
                    </a:p>
                    <a:p>
                      <a:pPr algn="ctr"/>
                      <a:r>
                        <a:rPr lang="en-US" sz="1300" dirty="0">
                          <a:solidFill>
                            <a:schemeClr val="bg1"/>
                          </a:solidFill>
                          <a:latin typeface="Arial" panose="020B0604020202020204" pitchFamily="34" charset="0"/>
                          <a:cs typeface="Arial" panose="020B0604020202020204" pitchFamily="34" charset="0"/>
                        </a:rPr>
                        <a:t>This is a template for a </a:t>
                      </a:r>
                    </a:p>
                    <a:p>
                      <a:pPr algn="ctr"/>
                      <a:r>
                        <a:rPr lang="en-US" sz="1300" dirty="0">
                          <a:solidFill>
                            <a:schemeClr val="bg1"/>
                          </a:solidFill>
                          <a:latin typeface="Arial" panose="020B0604020202020204" pitchFamily="34" charset="0"/>
                          <a:cs typeface="Arial" panose="020B0604020202020204" pitchFamily="34" charset="0"/>
                        </a:rPr>
                        <a:t>presentation poster</a:t>
                      </a:r>
                      <a:br>
                        <a:rPr lang="en-US" sz="13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36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wide</a:t>
                      </a:r>
                      <a:br>
                        <a:rPr lang="en-US" sz="1300" dirty="0">
                          <a:solidFill>
                            <a:schemeClr val="bg1"/>
                          </a:solidFill>
                          <a:latin typeface="Arial" panose="020B0604020202020204" pitchFamily="34" charset="0"/>
                          <a:cs typeface="Arial" panose="020B0604020202020204" pitchFamily="34" charset="0"/>
                        </a:rPr>
                      </a:br>
                      <a:endParaRPr lang="en-US" sz="1300" dirty="0">
                        <a:solidFill>
                          <a:srgbClr val="1F3A4E"/>
                        </a:solidFill>
                      </a:endParaRPr>
                    </a:p>
                  </a:txBody>
                  <a:tcPr marL="68580" marR="68580" marT="30480" marB="3048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Check the template size</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300" b="0" baseline="0" dirty="0">
                          <a:solidFill>
                            <a:srgbClr val="D9D9D9"/>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300" b="0" baseline="0" dirty="0">
                          <a:solidFill>
                            <a:srgbClr val="D9D9D9"/>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30 tall x 40 wide</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42 tall x 56 wide</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48 tall x 64 wide</a:t>
                      </a:r>
                    </a:p>
                  </a:txBody>
                  <a:tcPr marL="137160" marR="68580" marT="91440" marB="30480">
                    <a:solidFill>
                      <a:srgbClr val="010101"/>
                    </a:solidFill>
                  </a:tcPr>
                </a:tc>
                <a:extLst>
                  <a:ext uri="{0D108BD9-81ED-4DB2-BD59-A6C34878D82A}">
                    <a16:rowId xmlns:a16="http://schemas.microsoft.com/office/drawing/2014/main" val="10008"/>
                  </a:ext>
                </a:extLst>
              </a:tr>
              <a:tr h="2859128">
                <a:tc>
                  <a:txBody>
                    <a:bodyPr/>
                    <a:lstStyle/>
                    <a:p>
                      <a:endParaRPr lang="en-US" sz="1300" dirty="0">
                        <a:solidFill>
                          <a:srgbClr val="1F3A4E"/>
                        </a:solidFill>
                      </a:endParaRPr>
                    </a:p>
                  </a:txBody>
                  <a:tcPr marL="68580" marR="68580" marT="30480" marB="30480">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7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3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300" b="0" baseline="0" dirty="0">
                          <a:solidFill>
                            <a:srgbClr val="D9D9D9"/>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1. </a:t>
                      </a:r>
                      <a:r>
                        <a:rPr lang="en-US" sz="13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300" b="0" baseline="0" dirty="0">
                          <a:solidFill>
                            <a:srgbClr val="D9D9D9"/>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2. </a:t>
                      </a:r>
                      <a:r>
                        <a:rPr lang="en-US" sz="13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37160" marR="68580" marT="91440" marB="30480">
                    <a:solidFill>
                      <a:srgbClr val="010101"/>
                    </a:solidFill>
                  </a:tcPr>
                </a:tc>
                <a:extLst>
                  <a:ext uri="{0D108BD9-81ED-4DB2-BD59-A6C34878D82A}">
                    <a16:rowId xmlns:a16="http://schemas.microsoft.com/office/drawing/2014/main" val="10001"/>
                  </a:ext>
                </a:extLst>
              </a:tr>
              <a:tr h="1200351">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300" b="0" baseline="0" dirty="0">
                          <a:solidFill>
                            <a:srgbClr val="FFC000"/>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marL="68580" marR="68580" marT="30480" marB="30480">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549559">
                <a:tc>
                  <a:txBody>
                    <a:bodyPr/>
                    <a:lstStyle/>
                    <a:p>
                      <a:endParaRPr lang="en-US" sz="1300" dirty="0">
                        <a:solidFill>
                          <a:srgbClr val="1F3A4E"/>
                        </a:solidFill>
                      </a:endParaRPr>
                    </a:p>
                  </a:txBody>
                  <a:tcPr marL="68580" marR="68580" marT="30480" marB="30480">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a:t>
                      </a:r>
                      <a:r>
                        <a:rPr lang="en-US" sz="1300" b="0" baseline="0" dirty="0">
                          <a:solidFill>
                            <a:schemeClr val="bg1"/>
                          </a:solidFill>
                          <a:latin typeface="Arial" panose="020B0604020202020204" pitchFamily="34" charset="0"/>
                          <a:cs typeface="Arial" panose="020B0604020202020204" pitchFamily="34" charset="0"/>
                        </a:rPr>
                        <a:t> </a:t>
                      </a:r>
                      <a:r>
                        <a:rPr lang="en-US" sz="13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a:t>
                      </a:r>
                      <a:r>
                        <a:rPr lang="en-US" sz="1300" b="0" baseline="0" dirty="0">
                          <a:solidFill>
                            <a:schemeClr val="bg1"/>
                          </a:solidFill>
                          <a:latin typeface="Arial" panose="020B0604020202020204" pitchFamily="34" charset="0"/>
                          <a:cs typeface="Arial" panose="020B0604020202020204" pitchFamily="34" charset="0"/>
                        </a:rPr>
                        <a:t> </a:t>
                      </a:r>
                      <a:r>
                        <a:rPr lang="en-US" sz="13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300" b="0" baseline="0" dirty="0">
                          <a:solidFill>
                            <a:schemeClr val="bg1"/>
                          </a:solidFill>
                          <a:latin typeface="Arial" panose="020B0604020202020204" pitchFamily="34" charset="0"/>
                          <a:cs typeface="Arial" panose="020B0604020202020204" pitchFamily="34" charset="0"/>
                        </a:rPr>
                      </a:br>
                      <a:r>
                        <a:rPr lang="en-US" sz="1300" b="0" baseline="0" dirty="0">
                          <a:solidFill>
                            <a:srgbClr val="FFC000"/>
                          </a:solidFill>
                          <a:latin typeface="Arial" panose="020B0604020202020204" pitchFamily="34" charset="0"/>
                          <a:cs typeface="Arial" panose="020B0604020202020204" pitchFamily="34" charset="0"/>
                        </a:rPr>
                        <a:t>-</a:t>
                      </a:r>
                      <a:r>
                        <a:rPr lang="en-US" sz="1300" b="0" baseline="0" dirty="0">
                          <a:solidFill>
                            <a:schemeClr val="bg1"/>
                          </a:solidFill>
                          <a:latin typeface="Arial" panose="020B0604020202020204" pitchFamily="34" charset="0"/>
                          <a:cs typeface="Arial" panose="020B0604020202020204" pitchFamily="34" charset="0"/>
                        </a:rPr>
                        <a:t> </a:t>
                      </a:r>
                      <a:r>
                        <a:rPr lang="en-US" sz="13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37160" marR="68580" marT="91440" marB="30480">
                    <a:solidFill>
                      <a:srgbClr val="010101"/>
                    </a:solidFill>
                  </a:tcPr>
                </a:tc>
                <a:extLst>
                  <a:ext uri="{0D108BD9-81ED-4DB2-BD59-A6C34878D82A}">
                    <a16:rowId xmlns:a16="http://schemas.microsoft.com/office/drawing/2014/main" val="10003"/>
                  </a:ext>
                </a:extLst>
              </a:tr>
              <a:tr h="2346090">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3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3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300" dirty="0">
                        <a:solidFill>
                          <a:srgbClr val="D9D9D9"/>
                        </a:solidFill>
                        <a:latin typeface="Arial" panose="020B0604020202020204" pitchFamily="34" charset="0"/>
                        <a:cs typeface="Arial" panose="020B0604020202020204" pitchFamily="34" charset="0"/>
                      </a:endParaRPr>
                    </a:p>
                  </a:txBody>
                  <a:tcPr marL="68580" marR="68580" marT="30480" marB="30480">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8510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37160" marR="68580" marT="91440" marB="3048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528780">
                <a:tc gridSpan="2">
                  <a:txBody>
                    <a:bodyPr/>
                    <a:lstStyle/>
                    <a:p>
                      <a:endParaRPr lang="en-US" sz="1300" dirty="0">
                        <a:solidFill>
                          <a:schemeClr val="bg1"/>
                        </a:solidFill>
                        <a:latin typeface="Arial" panose="020B0604020202020204" pitchFamily="34" charset="0"/>
                        <a:cs typeface="Arial" panose="020B0604020202020204" pitchFamily="34" charset="0"/>
                      </a:endParaRPr>
                    </a:p>
                  </a:txBody>
                  <a:tcPr marL="137160" marR="68580" marT="91440" marB="3048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53518">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300" noProof="0" dirty="0">
                          <a:solidFill>
                            <a:srgbClr val="D9D9D9"/>
                          </a:solidFill>
                          <a:latin typeface="Arial"/>
                          <a:cs typeface="Arial"/>
                        </a:rPr>
                        <a:t>Zoom in and look at your images at 100%-200% magnification. If they look clear, they will print well. </a:t>
                      </a:r>
                    </a:p>
                  </a:txBody>
                  <a:tcPr marL="137160" marR="68580" marT="91440" marB="3048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12484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300" noProof="0" dirty="0">
                        <a:solidFill>
                          <a:schemeClr val="bg1"/>
                        </a:solidFill>
                        <a:latin typeface="Arial"/>
                        <a:cs typeface="Arial"/>
                      </a:endParaRPr>
                    </a:p>
                  </a:txBody>
                  <a:tcPr marL="137160" marR="68580" marT="91440" marB="3048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72BD4B14-1893-B4DB-61A1-412ACC2BFADA}"/>
              </a:ext>
            </a:extLst>
          </p:cNvPr>
          <p:cNvGraphicFramePr>
            <a:graphicFrameLocks noGrp="1"/>
          </p:cNvGraphicFramePr>
          <p:nvPr userDrawn="1">
            <p:extLst>
              <p:ext uri="{D42A27DB-BD31-4B8C-83A1-F6EECF244321}">
                <p14:modId xmlns:p14="http://schemas.microsoft.com/office/powerpoint/2010/main" val="1007574606"/>
              </p:ext>
            </p:extLst>
          </p:nvPr>
        </p:nvGraphicFramePr>
        <p:xfrm>
          <a:off x="33521423" y="-56500"/>
          <a:ext cx="7072641" cy="22050047"/>
        </p:xfrm>
        <a:graphic>
          <a:graphicData uri="http://schemas.openxmlformats.org/drawingml/2006/table">
            <a:tbl>
              <a:tblPr firstRow="1" bandRow="1">
                <a:tableStyleId>{5C22544A-7EE6-4342-B048-85BDC9FD1C3A}</a:tableStyleId>
              </a:tblPr>
              <a:tblGrid>
                <a:gridCol w="2507876">
                  <a:extLst>
                    <a:ext uri="{9D8B030D-6E8A-4147-A177-3AD203B41FA5}">
                      <a16:colId xmlns:a16="http://schemas.microsoft.com/office/drawing/2014/main" val="20000"/>
                    </a:ext>
                  </a:extLst>
                </a:gridCol>
                <a:gridCol w="1036169">
                  <a:extLst>
                    <a:ext uri="{9D8B030D-6E8A-4147-A177-3AD203B41FA5}">
                      <a16:colId xmlns:a16="http://schemas.microsoft.com/office/drawing/2014/main" val="997673227"/>
                    </a:ext>
                  </a:extLst>
                </a:gridCol>
                <a:gridCol w="3528596">
                  <a:extLst>
                    <a:ext uri="{9D8B030D-6E8A-4147-A177-3AD203B41FA5}">
                      <a16:colId xmlns:a16="http://schemas.microsoft.com/office/drawing/2014/main" val="4164475170"/>
                    </a:ext>
                  </a:extLst>
                </a:gridCol>
              </a:tblGrid>
              <a:tr h="1170955">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700" b="0" spc="600" dirty="0">
                          <a:solidFill>
                            <a:srgbClr val="1F3A4E"/>
                          </a:solidFill>
                          <a:latin typeface="Arial Black" panose="020B0A04020102020204" pitchFamily="34" charset="0"/>
                        </a:rPr>
                        <a:t>QUICK START GUIDE</a:t>
                      </a:r>
                      <a:br>
                        <a:rPr lang="en-US" sz="2700" b="0" spc="600" dirty="0">
                          <a:solidFill>
                            <a:srgbClr val="1F3A4E"/>
                          </a:solidFill>
                          <a:latin typeface="Arial Black" panose="020B0A04020102020204" pitchFamily="34" charset="0"/>
                        </a:rPr>
                      </a:br>
                      <a:r>
                        <a:rPr lang="en-US" sz="2100" b="1" spc="0" dirty="0">
                          <a:solidFill>
                            <a:srgbClr val="FF0000"/>
                          </a:solidFill>
                          <a:latin typeface="Trebuchet MS" pitchFamily="34" charset="0"/>
                        </a:rPr>
                        <a:t>(THIS SIDEBAR WILL NOT PRINT)</a:t>
                      </a:r>
                      <a:endParaRPr lang="en-US" sz="2700" b="1" spc="600" dirty="0">
                        <a:solidFill>
                          <a:schemeClr val="bg1"/>
                        </a:solidFill>
                        <a:latin typeface="Trebuchet MS" pitchFamily="34" charset="0"/>
                      </a:endParaRPr>
                    </a:p>
                  </a:txBody>
                  <a:tcPr marL="137160" marR="68580" marT="91440" marB="3048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734">
                <a:tc gridSpan="3">
                  <a:txBody>
                    <a:bodyPr/>
                    <a:lstStyle/>
                    <a:p>
                      <a:pPr algn="l"/>
                      <a:r>
                        <a:rPr lang="en-US" sz="19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37160" marR="68580" marT="91440" marB="3048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2445146">
                <a:tc gridSpan="3">
                  <a:txBody>
                    <a:bodyPr/>
                    <a:lstStyle/>
                    <a:p>
                      <a:r>
                        <a:rPr lang="en-US" sz="19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5700" u="sng" dirty="0">
                        <a:solidFill>
                          <a:srgbClr val="FFC000"/>
                        </a:solidFill>
                      </a:endParaRPr>
                    </a:p>
                  </a:txBody>
                  <a:tcPr marL="137160" marR="68580" marT="91440" marB="3048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345138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37160" marR="68580" marT="91440" marB="3048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37160" marR="68580" marT="91440" marB="30480">
                    <a:solidFill>
                      <a:srgbClr val="010101"/>
                    </a:solidFill>
                  </a:tcPr>
                </a:tc>
                <a:extLst>
                  <a:ext uri="{0D108BD9-81ED-4DB2-BD59-A6C34878D82A}">
                    <a16:rowId xmlns:a16="http://schemas.microsoft.com/office/drawing/2014/main" val="10005"/>
                  </a:ext>
                </a:extLst>
              </a:tr>
              <a:tr h="192555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37160" marR="68580" marT="91440" marB="3048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2520951">
                <a:tc gridSpan="2">
                  <a:txBody>
                    <a:bodyPr/>
                    <a:lstStyle/>
                    <a:p>
                      <a:r>
                        <a:rPr lang="en-US" sz="1900" b="1" dirty="0">
                          <a:solidFill>
                            <a:srgbClr val="FFC000"/>
                          </a:solidFill>
                          <a:latin typeface="Arial" panose="020B0604020202020204" pitchFamily="34" charset="0"/>
                          <a:cs typeface="Arial" panose="020B0604020202020204" pitchFamily="34" charset="0"/>
                        </a:rPr>
                        <a:t>How to</a:t>
                      </a:r>
                      <a:r>
                        <a:rPr lang="en-US" sz="1900" b="1" baseline="0" dirty="0">
                          <a:solidFill>
                            <a:srgbClr val="FFC000"/>
                          </a:solidFill>
                          <a:latin typeface="Arial" panose="020B0604020202020204" pitchFamily="34" charset="0"/>
                          <a:cs typeface="Arial" panose="020B0604020202020204" pitchFamily="34" charset="0"/>
                        </a:rPr>
                        <a:t> preview your poster prior to printing</a:t>
                      </a:r>
                      <a:endParaRPr lang="en-US" sz="1900" b="1" dirty="0">
                        <a:solidFill>
                          <a:srgbClr val="FFC000"/>
                        </a:solidFill>
                        <a:latin typeface="Arial" panose="020B0604020202020204" pitchFamily="34" charset="0"/>
                        <a:cs typeface="Arial" panose="020B0604020202020204" pitchFamily="34" charset="0"/>
                      </a:endParaRPr>
                    </a:p>
                    <a:p>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37160" marR="68580" marT="91440" marB="30480">
                    <a:solidFill>
                      <a:srgbClr val="010101"/>
                    </a:solidFill>
                  </a:tcPr>
                </a:tc>
                <a:tc hMerge="1">
                  <a:txBody>
                    <a:bodyPr/>
                    <a:lstStyle/>
                    <a:p>
                      <a:endParaRPr lang="en-US"/>
                    </a:p>
                  </a:txBody>
                  <a:tcPr/>
                </a:tc>
                <a:tc>
                  <a:txBody>
                    <a:bodyPr/>
                    <a:lstStyle/>
                    <a:p>
                      <a:pPr algn="ctr"/>
                      <a:r>
                        <a:rPr lang="en-US" sz="77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5700" dirty="0"/>
                    </a:p>
                  </a:txBody>
                  <a:tcPr marL="137160" marR="68580" marT="91440" marB="30480" anchor="ctr">
                    <a:solidFill>
                      <a:schemeClr val="tx1">
                        <a:lumMod val="95000"/>
                        <a:lumOff val="5000"/>
                      </a:schemeClr>
                    </a:solidFill>
                  </a:tcPr>
                </a:tc>
                <a:extLst>
                  <a:ext uri="{0D108BD9-81ED-4DB2-BD59-A6C34878D82A}">
                    <a16:rowId xmlns:a16="http://schemas.microsoft.com/office/drawing/2014/main" val="10006"/>
                  </a:ext>
                </a:extLst>
              </a:tr>
              <a:tr h="3782673">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9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37160" marR="68580" marT="91440" marB="3048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03185">
                <a:tc gridSpan="3">
                  <a:txBody>
                    <a:bodyPr/>
                    <a:lstStyle/>
                    <a:p>
                      <a:endParaRPr lang="en-US" sz="1600" dirty="0">
                        <a:solidFill>
                          <a:srgbClr val="1F3A4E"/>
                        </a:solidFill>
                      </a:endParaRPr>
                    </a:p>
                  </a:txBody>
                  <a:tcPr marL="137160" marR="68580" marT="91440" marB="3048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41469">
                <a:tc>
                  <a:txBody>
                    <a:bodyPr/>
                    <a:lstStyle/>
                    <a:p>
                      <a:pPr>
                        <a:lnSpc>
                          <a:spcPts val="2600"/>
                        </a:lnSpc>
                      </a:pPr>
                      <a:r>
                        <a:rPr lang="en-US" sz="1300" dirty="0">
                          <a:solidFill>
                            <a:schemeClr val="bg1">
                              <a:lumMod val="85000"/>
                            </a:schemeClr>
                          </a:solidFill>
                          <a:latin typeface="Arial"/>
                          <a:cs typeface="Arial"/>
                        </a:rPr>
                        <a:t>© 2019</a:t>
                      </a:r>
                      <a:r>
                        <a:rPr lang="en-US" sz="1300" baseline="0" dirty="0">
                          <a:solidFill>
                            <a:schemeClr val="bg1">
                              <a:lumMod val="85000"/>
                            </a:schemeClr>
                          </a:solidFill>
                          <a:latin typeface="Arial"/>
                          <a:cs typeface="Arial"/>
                        </a:rPr>
                        <a:t> </a:t>
                      </a:r>
                      <a:r>
                        <a:rPr lang="en-US" sz="1300" dirty="0" err="1">
                          <a:solidFill>
                            <a:schemeClr val="bg1">
                              <a:lumMod val="85000"/>
                            </a:schemeClr>
                          </a:solidFill>
                          <a:latin typeface="Arial"/>
                          <a:cs typeface="Arial"/>
                        </a:rPr>
                        <a:t>PosterPresentations.com</a:t>
                      </a:r>
                      <a:br>
                        <a:rPr lang="en-US" sz="1300" dirty="0">
                          <a:solidFill>
                            <a:schemeClr val="bg1">
                              <a:lumMod val="85000"/>
                            </a:schemeClr>
                          </a:solidFill>
                          <a:latin typeface="Arial"/>
                          <a:cs typeface="Arial"/>
                        </a:rPr>
                      </a:br>
                      <a:r>
                        <a:rPr lang="en-US" sz="1300" dirty="0">
                          <a:solidFill>
                            <a:schemeClr val="bg1">
                              <a:lumMod val="85000"/>
                            </a:schemeClr>
                          </a:solidFill>
                          <a:latin typeface="Arial"/>
                          <a:cs typeface="Arial"/>
                        </a:rPr>
                        <a:t>2117 Fourth Street ,</a:t>
                      </a:r>
                      <a:r>
                        <a:rPr lang="en-US" sz="1300" baseline="0" dirty="0">
                          <a:solidFill>
                            <a:schemeClr val="bg1">
                              <a:lumMod val="85000"/>
                            </a:schemeClr>
                          </a:solidFill>
                          <a:latin typeface="Arial"/>
                          <a:cs typeface="Arial"/>
                        </a:rPr>
                        <a:t> STE C        </a:t>
                      </a:r>
                    </a:p>
                    <a:p>
                      <a:pPr>
                        <a:lnSpc>
                          <a:spcPts val="2600"/>
                        </a:lnSpc>
                      </a:pPr>
                      <a:r>
                        <a:rPr lang="en-US" sz="1300" baseline="0" dirty="0">
                          <a:solidFill>
                            <a:schemeClr val="bg1">
                              <a:lumMod val="85000"/>
                            </a:schemeClr>
                          </a:solidFill>
                          <a:latin typeface="Arial"/>
                          <a:cs typeface="Arial"/>
                        </a:rPr>
                        <a:t>Berkeley CA 94710 USA</a:t>
                      </a:r>
                      <a:endParaRPr lang="en-US" sz="1300" dirty="0">
                        <a:solidFill>
                          <a:schemeClr val="bg1">
                            <a:lumMod val="85000"/>
                          </a:schemeClr>
                        </a:solidFill>
                        <a:latin typeface="Arial"/>
                        <a:cs typeface="Arial"/>
                      </a:endParaRPr>
                    </a:p>
                  </a:txBody>
                  <a:tcPr marL="137160" marR="68580" marT="91440" marB="3048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1200" dirty="0">
                        <a:solidFill>
                          <a:schemeClr val="bg1">
                            <a:lumMod val="85000"/>
                          </a:schemeClr>
                        </a:solidFill>
                        <a:latin typeface="Arial"/>
                        <a:cs typeface="Arial"/>
                      </a:endParaRPr>
                    </a:p>
                  </a:txBody>
                  <a:tcPr marL="137160" marR="68580" marT="91440" marB="3048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292608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1097280" indent="-1097280" algn="l" defTabSz="2926080"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34" kern="1200">
          <a:solidFill>
            <a:schemeClr val="tx1"/>
          </a:solidFill>
          <a:latin typeface="+mn-lt"/>
          <a:ea typeface="+mn-ea"/>
          <a:cs typeface="+mn-cs"/>
        </a:defRPr>
      </a:lvl1pPr>
      <a:lvl2pPr marL="1463040" algn="l" defTabSz="2926080" rtl="0" eaLnBrk="1" latinLnBrk="0" hangingPunct="1">
        <a:defRPr sz="5734" kern="1200">
          <a:solidFill>
            <a:schemeClr val="tx1"/>
          </a:solidFill>
          <a:latin typeface="+mn-lt"/>
          <a:ea typeface="+mn-ea"/>
          <a:cs typeface="+mn-cs"/>
        </a:defRPr>
      </a:lvl2pPr>
      <a:lvl3pPr marL="2926080" algn="l" defTabSz="2926080" rtl="0" eaLnBrk="1" latinLnBrk="0" hangingPunct="1">
        <a:defRPr sz="5734" kern="1200">
          <a:solidFill>
            <a:schemeClr val="tx1"/>
          </a:solidFill>
          <a:latin typeface="+mn-lt"/>
          <a:ea typeface="+mn-ea"/>
          <a:cs typeface="+mn-cs"/>
        </a:defRPr>
      </a:lvl3pPr>
      <a:lvl4pPr marL="4389120" algn="l" defTabSz="2926080" rtl="0" eaLnBrk="1" latinLnBrk="0" hangingPunct="1">
        <a:defRPr sz="5734" kern="1200">
          <a:solidFill>
            <a:schemeClr val="tx1"/>
          </a:solidFill>
          <a:latin typeface="+mn-lt"/>
          <a:ea typeface="+mn-ea"/>
          <a:cs typeface="+mn-cs"/>
        </a:defRPr>
      </a:lvl4pPr>
      <a:lvl5pPr marL="5852160" algn="l" defTabSz="2926080" rtl="0" eaLnBrk="1" latinLnBrk="0" hangingPunct="1">
        <a:defRPr sz="5734" kern="1200">
          <a:solidFill>
            <a:schemeClr val="tx1"/>
          </a:solidFill>
          <a:latin typeface="+mn-lt"/>
          <a:ea typeface="+mn-ea"/>
          <a:cs typeface="+mn-cs"/>
        </a:defRPr>
      </a:lvl5pPr>
      <a:lvl6pPr marL="7315200" algn="l" defTabSz="2926080" rtl="0" eaLnBrk="1" latinLnBrk="0" hangingPunct="1">
        <a:defRPr sz="5734" kern="1200">
          <a:solidFill>
            <a:schemeClr val="tx1"/>
          </a:solidFill>
          <a:latin typeface="+mn-lt"/>
          <a:ea typeface="+mn-ea"/>
          <a:cs typeface="+mn-cs"/>
        </a:defRPr>
      </a:lvl6pPr>
      <a:lvl7pPr marL="8778241" algn="l" defTabSz="2926080" rtl="0" eaLnBrk="1" latinLnBrk="0" hangingPunct="1">
        <a:defRPr sz="5734" kern="1200">
          <a:solidFill>
            <a:schemeClr val="tx1"/>
          </a:solidFill>
          <a:latin typeface="+mn-lt"/>
          <a:ea typeface="+mn-ea"/>
          <a:cs typeface="+mn-cs"/>
        </a:defRPr>
      </a:lvl7pPr>
      <a:lvl8pPr marL="10241280" algn="l" defTabSz="2926080" rtl="0" eaLnBrk="1" latinLnBrk="0" hangingPunct="1">
        <a:defRPr sz="5734" kern="1200">
          <a:solidFill>
            <a:schemeClr val="tx1"/>
          </a:solidFill>
          <a:latin typeface="+mn-lt"/>
          <a:ea typeface="+mn-ea"/>
          <a:cs typeface="+mn-cs"/>
        </a:defRPr>
      </a:lvl8pPr>
      <a:lvl9pPr marL="11704321" algn="l" defTabSz="2926080" rtl="0" eaLnBrk="1" latinLnBrk="0" hangingPunct="1">
        <a:defRPr sz="573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479" y="21593940"/>
            <a:ext cx="1885950" cy="227560"/>
          </a:xfrm>
          <a:prstGeom prst="rect">
            <a:avLst/>
          </a:prstGeom>
          <a:noFill/>
          <a:ln w="9525">
            <a:noFill/>
            <a:miter lim="800000"/>
            <a:headEnd/>
            <a:tailEnd/>
          </a:ln>
          <a:effectLst/>
        </p:spPr>
        <p:txBody>
          <a:bodyPr lIns="60842" tIns="30415" rIns="60842" bIns="30415">
            <a:spAutoFit/>
          </a:bodyPr>
          <a:lstStyle/>
          <a:p>
            <a:pPr eaLnBrk="0" hangingPunct="0">
              <a:lnSpc>
                <a:spcPct val="65000"/>
              </a:lnSpc>
              <a:spcBef>
                <a:spcPct val="50000"/>
              </a:spcBef>
              <a:defRPr/>
            </a:pPr>
            <a:r>
              <a:rPr lang="en-US" sz="333"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733"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292608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1097280" indent="-1097280" algn="l" defTabSz="2926080"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34" kern="1200">
          <a:solidFill>
            <a:schemeClr val="tx1"/>
          </a:solidFill>
          <a:latin typeface="+mn-lt"/>
          <a:ea typeface="+mn-ea"/>
          <a:cs typeface="+mn-cs"/>
        </a:defRPr>
      </a:lvl1pPr>
      <a:lvl2pPr marL="1463040" algn="l" defTabSz="2926080" rtl="0" eaLnBrk="1" latinLnBrk="0" hangingPunct="1">
        <a:defRPr sz="5734" kern="1200">
          <a:solidFill>
            <a:schemeClr val="tx1"/>
          </a:solidFill>
          <a:latin typeface="+mn-lt"/>
          <a:ea typeface="+mn-ea"/>
          <a:cs typeface="+mn-cs"/>
        </a:defRPr>
      </a:lvl2pPr>
      <a:lvl3pPr marL="2926080" algn="l" defTabSz="2926080" rtl="0" eaLnBrk="1" latinLnBrk="0" hangingPunct="1">
        <a:defRPr sz="5734" kern="1200">
          <a:solidFill>
            <a:schemeClr val="tx1"/>
          </a:solidFill>
          <a:latin typeface="+mn-lt"/>
          <a:ea typeface="+mn-ea"/>
          <a:cs typeface="+mn-cs"/>
        </a:defRPr>
      </a:lvl3pPr>
      <a:lvl4pPr marL="4389120" algn="l" defTabSz="2926080" rtl="0" eaLnBrk="1" latinLnBrk="0" hangingPunct="1">
        <a:defRPr sz="5734" kern="1200">
          <a:solidFill>
            <a:schemeClr val="tx1"/>
          </a:solidFill>
          <a:latin typeface="+mn-lt"/>
          <a:ea typeface="+mn-ea"/>
          <a:cs typeface="+mn-cs"/>
        </a:defRPr>
      </a:lvl4pPr>
      <a:lvl5pPr marL="5852160" algn="l" defTabSz="2926080" rtl="0" eaLnBrk="1" latinLnBrk="0" hangingPunct="1">
        <a:defRPr sz="5734" kern="1200">
          <a:solidFill>
            <a:schemeClr val="tx1"/>
          </a:solidFill>
          <a:latin typeface="+mn-lt"/>
          <a:ea typeface="+mn-ea"/>
          <a:cs typeface="+mn-cs"/>
        </a:defRPr>
      </a:lvl5pPr>
      <a:lvl6pPr marL="7315200" algn="l" defTabSz="2926080" rtl="0" eaLnBrk="1" latinLnBrk="0" hangingPunct="1">
        <a:defRPr sz="5734" kern="1200">
          <a:solidFill>
            <a:schemeClr val="tx1"/>
          </a:solidFill>
          <a:latin typeface="+mn-lt"/>
          <a:ea typeface="+mn-ea"/>
          <a:cs typeface="+mn-cs"/>
        </a:defRPr>
      </a:lvl6pPr>
      <a:lvl7pPr marL="8778241" algn="l" defTabSz="2926080" rtl="0" eaLnBrk="1" latinLnBrk="0" hangingPunct="1">
        <a:defRPr sz="5734" kern="1200">
          <a:solidFill>
            <a:schemeClr val="tx1"/>
          </a:solidFill>
          <a:latin typeface="+mn-lt"/>
          <a:ea typeface="+mn-ea"/>
          <a:cs typeface="+mn-cs"/>
        </a:defRPr>
      </a:lvl7pPr>
      <a:lvl8pPr marL="10241280" algn="l" defTabSz="2926080" rtl="0" eaLnBrk="1" latinLnBrk="0" hangingPunct="1">
        <a:defRPr sz="5734" kern="1200">
          <a:solidFill>
            <a:schemeClr val="tx1"/>
          </a:solidFill>
          <a:latin typeface="+mn-lt"/>
          <a:ea typeface="+mn-ea"/>
          <a:cs typeface="+mn-cs"/>
        </a:defRPr>
      </a:lvl8pPr>
      <a:lvl9pPr marL="11704321" algn="l" defTabSz="2926080" rtl="0" eaLnBrk="1" latinLnBrk="0" hangingPunct="1">
        <a:defRPr sz="5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hyperlink" Target="https://medium.com/geekculture/understanding-oop-python-with-a-deck-of-cards-%EF%B8%8E%EF%B8%8F-99c31ea5acaa" TargetMode="Externa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hyperlink" Target="https://www.vecteezy.com/vector-art/3520134-dark-poker-background-of-spades-and-clubs" TargetMode="External"/><Relationship Id="rId11" Type="http://schemas.openxmlformats.org/officeDocument/2006/relationships/image" Target="../media/image13.png"/><Relationship Id="rId5" Type="http://schemas.openxmlformats.org/officeDocument/2006/relationships/hyperlink" Target="https://stackoverflow.com/questions/68761290/how-to-insert-url-link-inside-a-pygame" TargetMode="Externa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hyperlink" Target="https://www.makeuseof.com/start-menu-and-game-over-screen-with-pygame/" TargetMode="External"/><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B15A-A5D0-CCF3-5253-13C72B1D5BE0}"/>
              </a:ext>
            </a:extLst>
          </p:cNvPr>
          <p:cNvSpPr>
            <a:spLocks noGrp="1"/>
          </p:cNvSpPr>
          <p:nvPr>
            <p:ph type="body" sz="quarter" idx="10"/>
          </p:nvPr>
        </p:nvSpPr>
        <p:spPr>
          <a:xfrm>
            <a:off x="521924" y="4043096"/>
            <a:ext cx="7143768" cy="8864392"/>
          </a:xfrm>
        </p:spPr>
        <p:txBody>
          <a:bodyPr/>
          <a:lstStyle/>
          <a:p>
            <a:pPr marL="304815" indent="-304815">
              <a:buFont typeface="Arial" panose="020B0604020202020204" pitchFamily="34" charset="0"/>
              <a:buChar char="•"/>
            </a:pPr>
            <a:r>
              <a:rPr lang="en-US" sz="2133" dirty="0"/>
              <a:t>This project presents a Python implementation of the classic card game Blackjack using the </a:t>
            </a:r>
            <a:r>
              <a:rPr lang="en-US" sz="2133" dirty="0" err="1"/>
              <a:t>Pygame</a:t>
            </a:r>
            <a:r>
              <a:rPr lang="en-US" sz="2133" dirty="0"/>
              <a:t> library, following the principles of Object-Oriented Programming (OOP). </a:t>
            </a:r>
          </a:p>
          <a:p>
            <a:pPr marL="304815" indent="-304815">
              <a:buFont typeface="Arial" panose="020B0604020202020204" pitchFamily="34" charset="0"/>
              <a:buChar char="•"/>
            </a:pPr>
            <a:r>
              <a:rPr lang="en-US" sz="2133" dirty="0"/>
              <a:t>The game features a graphical user interface with multiple pages, including a betting selection page, a game page where cards are drawn and displayed to the player, and a scoreboard page that shows the outcome of each round along with the corresponding monetary gain or loss. </a:t>
            </a:r>
          </a:p>
          <a:p>
            <a:pPr marL="304815" indent="-304815">
              <a:buFont typeface="Arial" panose="020B0604020202020204" pitchFamily="34" charset="0"/>
              <a:buChar char="•"/>
            </a:pPr>
            <a:r>
              <a:rPr lang="en-US" sz="2133" dirty="0"/>
              <a:t>By incorporating OOP principles and leveraging </a:t>
            </a:r>
            <a:r>
              <a:rPr lang="en-US" sz="2133" dirty="0" err="1"/>
              <a:t>Pygame's</a:t>
            </a:r>
            <a:r>
              <a:rPr lang="en-US" sz="2133" dirty="0"/>
              <a:t> graphical capabilities, this project provides an immersive and enjoyable gaming experience. It serves as an educational resource for understanding OOP concepts, game development, and building interactive applications with </a:t>
            </a:r>
            <a:r>
              <a:rPr lang="en-US" sz="2133" dirty="0" err="1"/>
              <a:t>Pygame</a:t>
            </a:r>
            <a:r>
              <a:rPr lang="en-US" sz="2133" dirty="0"/>
              <a:t>. </a:t>
            </a:r>
          </a:p>
          <a:p>
            <a:pPr marL="304815" indent="-304815">
              <a:buFont typeface="Arial" panose="020B0604020202020204" pitchFamily="34" charset="0"/>
              <a:buChar char="•"/>
            </a:pPr>
            <a:r>
              <a:rPr lang="en-US" sz="2133" dirty="0"/>
              <a:t>The project's modular structure allows for easy maintenance, extension, and customization, making it suitable for beginners and experienced developers alike.</a:t>
            </a:r>
          </a:p>
        </p:txBody>
      </p:sp>
      <p:sp>
        <p:nvSpPr>
          <p:cNvPr id="3" name="Text Placeholder 2">
            <a:extLst>
              <a:ext uri="{FF2B5EF4-FFF2-40B4-BE49-F238E27FC236}">
                <a16:creationId xmlns:a16="http://schemas.microsoft.com/office/drawing/2014/main" id="{ABF601BF-2A5B-5C56-BF98-D57CC5FA7615}"/>
              </a:ext>
            </a:extLst>
          </p:cNvPr>
          <p:cNvSpPr>
            <a:spLocks noGrp="1"/>
          </p:cNvSpPr>
          <p:nvPr>
            <p:ph type="body" sz="quarter" idx="11"/>
          </p:nvPr>
        </p:nvSpPr>
        <p:spPr>
          <a:xfrm>
            <a:off x="728959" y="3333406"/>
            <a:ext cx="6699250" cy="636000"/>
          </a:xfrm>
        </p:spPr>
        <p:txBody>
          <a:bodyPr/>
          <a:lstStyle/>
          <a:p>
            <a:r>
              <a:rPr lang="en-US" sz="2933" dirty="0"/>
              <a:t>Introduction</a:t>
            </a:r>
          </a:p>
        </p:txBody>
      </p:sp>
      <p:sp>
        <p:nvSpPr>
          <p:cNvPr id="4" name="Text Placeholder 3">
            <a:extLst>
              <a:ext uri="{FF2B5EF4-FFF2-40B4-BE49-F238E27FC236}">
                <a16:creationId xmlns:a16="http://schemas.microsoft.com/office/drawing/2014/main" id="{2FA128F3-6A57-DD54-BC55-ABC7987AB417}"/>
              </a:ext>
            </a:extLst>
          </p:cNvPr>
          <p:cNvSpPr>
            <a:spLocks noGrp="1"/>
          </p:cNvSpPr>
          <p:nvPr>
            <p:ph type="body" sz="quarter" idx="20"/>
          </p:nvPr>
        </p:nvSpPr>
        <p:spPr>
          <a:xfrm>
            <a:off x="743655" y="12197798"/>
            <a:ext cx="6700308" cy="636000"/>
          </a:xfrm>
        </p:spPr>
        <p:txBody>
          <a:bodyPr/>
          <a:lstStyle/>
          <a:p>
            <a:r>
              <a:rPr lang="en-US" sz="2933" dirty="0"/>
              <a:t>Objectives</a:t>
            </a:r>
          </a:p>
        </p:txBody>
      </p:sp>
      <p:sp>
        <p:nvSpPr>
          <p:cNvPr id="5" name="Text Placeholder 4">
            <a:extLst>
              <a:ext uri="{FF2B5EF4-FFF2-40B4-BE49-F238E27FC236}">
                <a16:creationId xmlns:a16="http://schemas.microsoft.com/office/drawing/2014/main" id="{7E17A497-46C1-B833-4D36-ADCA71D86349}"/>
              </a:ext>
            </a:extLst>
          </p:cNvPr>
          <p:cNvSpPr>
            <a:spLocks noGrp="1"/>
          </p:cNvSpPr>
          <p:nvPr>
            <p:ph type="body" sz="quarter" idx="21"/>
          </p:nvPr>
        </p:nvSpPr>
        <p:spPr>
          <a:xfrm>
            <a:off x="8261900" y="3886562"/>
            <a:ext cx="7253442" cy="7347746"/>
          </a:xfrm>
        </p:spPr>
        <p:txBody>
          <a:bodyPr/>
          <a:lstStyle/>
          <a:p>
            <a:pPr marL="304815" indent="-304815">
              <a:buFont typeface="Wingdings" pitchFamily="2" charset="2"/>
              <a:buChar char="v"/>
            </a:pPr>
            <a:r>
              <a:rPr lang="en-US" sz="1867" dirty="0"/>
              <a:t>Python</a:t>
            </a:r>
          </a:p>
          <a:p>
            <a:pPr marL="304815" indent="-304815">
              <a:buFont typeface="Wingdings" pitchFamily="2" charset="2"/>
              <a:buChar char="v"/>
            </a:pPr>
            <a:r>
              <a:rPr lang="en-US" sz="1867" dirty="0"/>
              <a:t>GUI &amp; UI: </a:t>
            </a:r>
            <a:r>
              <a:rPr lang="en-US" sz="1867" dirty="0" err="1"/>
              <a:t>PyGame</a:t>
            </a:r>
            <a:endParaRPr lang="en-US" sz="1867" dirty="0"/>
          </a:p>
          <a:p>
            <a:pPr marL="304815" indent="-304815">
              <a:buFont typeface="Wingdings" pitchFamily="2" charset="2"/>
              <a:buChar char="v"/>
            </a:pPr>
            <a:r>
              <a:rPr lang="en-US" sz="1867" dirty="0"/>
              <a:t>Vision Control: GitHub.</a:t>
            </a:r>
          </a:p>
          <a:p>
            <a:pPr marL="304815" indent="-304815">
              <a:buFont typeface="Wingdings" pitchFamily="2" charset="2"/>
              <a:buChar char="v"/>
            </a:pPr>
            <a:r>
              <a:rPr lang="en-US" sz="1867" dirty="0"/>
              <a:t>Style: PEP 8</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867" dirty="0"/>
          </a:p>
          <a:p>
            <a:endParaRPr lang="en-US" sz="1867" dirty="0"/>
          </a:p>
          <a:p>
            <a:endParaRPr lang="en-US" sz="1867" dirty="0"/>
          </a:p>
          <a:p>
            <a:endParaRPr lang="en-US" dirty="0"/>
          </a:p>
        </p:txBody>
      </p:sp>
      <p:sp>
        <p:nvSpPr>
          <p:cNvPr id="6" name="Text Placeholder 5">
            <a:extLst>
              <a:ext uri="{FF2B5EF4-FFF2-40B4-BE49-F238E27FC236}">
                <a16:creationId xmlns:a16="http://schemas.microsoft.com/office/drawing/2014/main" id="{6585B3EA-B18E-7FC2-B2CD-2D7E02CF97EB}"/>
              </a:ext>
            </a:extLst>
          </p:cNvPr>
          <p:cNvSpPr>
            <a:spLocks noGrp="1"/>
          </p:cNvSpPr>
          <p:nvPr>
            <p:ph type="body" sz="quarter" idx="22"/>
          </p:nvPr>
        </p:nvSpPr>
        <p:spPr>
          <a:xfrm>
            <a:off x="8119345" y="3333406"/>
            <a:ext cx="7404352" cy="615548"/>
          </a:xfrm>
        </p:spPr>
        <p:txBody>
          <a:bodyPr/>
          <a:lstStyle/>
          <a:p>
            <a:r>
              <a:rPr lang="en-US" sz="2933" dirty="0"/>
              <a:t>Schematic</a:t>
            </a:r>
          </a:p>
        </p:txBody>
      </p:sp>
      <p:sp>
        <p:nvSpPr>
          <p:cNvPr id="7" name="Text Placeholder 6">
            <a:extLst>
              <a:ext uri="{FF2B5EF4-FFF2-40B4-BE49-F238E27FC236}">
                <a16:creationId xmlns:a16="http://schemas.microsoft.com/office/drawing/2014/main" id="{4F5BE437-9F0D-82A7-FBFB-D2DBD5108729}"/>
              </a:ext>
            </a:extLst>
          </p:cNvPr>
          <p:cNvSpPr>
            <a:spLocks noGrp="1"/>
          </p:cNvSpPr>
          <p:nvPr>
            <p:ph type="body" sz="quarter" idx="23"/>
          </p:nvPr>
        </p:nvSpPr>
        <p:spPr>
          <a:xfrm>
            <a:off x="8457228" y="15208138"/>
            <a:ext cx="7253442" cy="835744"/>
          </a:xfrm>
        </p:spPr>
        <p:txBody>
          <a:bodyPr/>
          <a:lstStyle/>
          <a:p>
            <a:pPr marL="304815" indent="-304815">
              <a:buFont typeface="Wingdings" pitchFamily="2" charset="2"/>
              <a:buChar char="q"/>
            </a:pPr>
            <a:r>
              <a:rPr lang="en-US" sz="1867" dirty="0"/>
              <a:t>Choose different amount to bet or reset</a:t>
            </a:r>
          </a:p>
        </p:txBody>
      </p:sp>
      <p:sp>
        <p:nvSpPr>
          <p:cNvPr id="8" name="Text Placeholder 7">
            <a:extLst>
              <a:ext uri="{FF2B5EF4-FFF2-40B4-BE49-F238E27FC236}">
                <a16:creationId xmlns:a16="http://schemas.microsoft.com/office/drawing/2014/main" id="{194151B7-6ED8-F2C6-FE53-92BB5AE7F145}"/>
              </a:ext>
            </a:extLst>
          </p:cNvPr>
          <p:cNvSpPr>
            <a:spLocks noGrp="1"/>
          </p:cNvSpPr>
          <p:nvPr>
            <p:ph type="body" sz="quarter" idx="24"/>
          </p:nvPr>
        </p:nvSpPr>
        <p:spPr>
          <a:xfrm>
            <a:off x="8451935" y="14654983"/>
            <a:ext cx="7260318" cy="553156"/>
          </a:xfrm>
        </p:spPr>
        <p:txBody>
          <a:bodyPr/>
          <a:lstStyle/>
          <a:p>
            <a:r>
              <a:rPr lang="en-US" sz="2933" dirty="0"/>
              <a:t>Betting Selection</a:t>
            </a:r>
          </a:p>
        </p:txBody>
      </p:sp>
      <p:sp>
        <p:nvSpPr>
          <p:cNvPr id="9" name="Text Placeholder 8">
            <a:extLst>
              <a:ext uri="{FF2B5EF4-FFF2-40B4-BE49-F238E27FC236}">
                <a16:creationId xmlns:a16="http://schemas.microsoft.com/office/drawing/2014/main" id="{109607D9-8986-46BB-4981-8DFFD1929625}"/>
              </a:ext>
            </a:extLst>
          </p:cNvPr>
          <p:cNvSpPr>
            <a:spLocks noGrp="1"/>
          </p:cNvSpPr>
          <p:nvPr>
            <p:ph type="body" sz="quarter" idx="25"/>
          </p:nvPr>
        </p:nvSpPr>
        <p:spPr>
          <a:xfrm>
            <a:off x="24088995" y="3333406"/>
            <a:ext cx="7889962" cy="615547"/>
          </a:xfrm>
          <a:solidFill>
            <a:schemeClr val="accent5">
              <a:lumMod val="50000"/>
            </a:schemeClr>
          </a:solidFill>
        </p:spPr>
        <p:txBody>
          <a:bodyPr wrap="square" lIns="60957" tIns="60957" rIns="60957" bIns="60957" anchor="t" anchorCtr="0">
            <a:spAutoFit/>
          </a:bodyPr>
          <a:lstStyle/>
          <a:p>
            <a:r>
              <a:rPr lang="en-US" sz="3200" dirty="0"/>
              <a:t>Conclusions</a:t>
            </a:r>
            <a:endParaRPr lang="en-US" sz="2133" dirty="0"/>
          </a:p>
        </p:txBody>
      </p:sp>
      <p:sp>
        <p:nvSpPr>
          <p:cNvPr id="10" name="Text Placeholder 9">
            <a:extLst>
              <a:ext uri="{FF2B5EF4-FFF2-40B4-BE49-F238E27FC236}">
                <a16:creationId xmlns:a16="http://schemas.microsoft.com/office/drawing/2014/main" id="{BD8D252B-839A-3EC0-1EEA-A62A153F85EC}"/>
              </a:ext>
            </a:extLst>
          </p:cNvPr>
          <p:cNvSpPr>
            <a:spLocks noGrp="1"/>
          </p:cNvSpPr>
          <p:nvPr>
            <p:ph type="body" sz="quarter" idx="26"/>
          </p:nvPr>
        </p:nvSpPr>
        <p:spPr>
          <a:xfrm>
            <a:off x="24063952" y="4148198"/>
            <a:ext cx="7889962" cy="9652172"/>
          </a:xfrm>
        </p:spPr>
        <p:txBody>
          <a:bodyPr/>
          <a:lstStyle/>
          <a:p>
            <a:pPr marL="304815" indent="-304815">
              <a:buFont typeface="Arial" panose="020B0604020202020204" pitchFamily="34" charset="0"/>
              <a:buChar char="•"/>
            </a:pPr>
            <a:r>
              <a:rPr lang="en-US" sz="2133" dirty="0"/>
              <a:t>The project accomplished its objectives by developing a fully functional game with a graphical user interface, encompassing features such as a betting selection page, game page, and scoreboard page. </a:t>
            </a:r>
          </a:p>
          <a:p>
            <a:pPr marL="304815" indent="-304815">
              <a:buFont typeface="Arial" panose="020B0604020202020204" pitchFamily="34" charset="0"/>
              <a:buChar char="•"/>
            </a:pPr>
            <a:r>
              <a:rPr lang="en-US" sz="2133" dirty="0"/>
              <a:t>The integration of unit tests for the Hand and Deck classes ensured the reliability and accuracy of their operations, instilling confidence in their functionality. By utilizing the </a:t>
            </a:r>
            <a:r>
              <a:rPr lang="en-US" sz="2133" dirty="0" err="1"/>
              <a:t>Pygame</a:t>
            </a:r>
            <a:r>
              <a:rPr lang="en-US" sz="2133" dirty="0"/>
              <a:t> library, the game provided visually appealing graphics and intuitive user interactions, enhancing the overall gameplay experience.</a:t>
            </a:r>
          </a:p>
          <a:p>
            <a:endParaRPr lang="en-US" sz="2133" dirty="0"/>
          </a:p>
          <a:p>
            <a:r>
              <a:rPr lang="en-US" sz="2133" dirty="0"/>
              <a:t>While the project has achieved its primary goals, there are several potential avenues for future improvements and expansions. Some of these include:</a:t>
            </a:r>
          </a:p>
          <a:p>
            <a:pPr marL="190510" indent="-190510">
              <a:buFont typeface="Arial" panose="020B0604020202020204" pitchFamily="34" charset="0"/>
              <a:buChar char="•"/>
            </a:pPr>
            <a:r>
              <a:rPr lang="en-US" sz="2133" dirty="0"/>
              <a:t>Adding additional game features: Introducing new elements such as split hands, insurance bets</a:t>
            </a:r>
          </a:p>
          <a:p>
            <a:pPr marL="190510" indent="-190510">
              <a:buFont typeface="Arial" panose="020B0604020202020204" pitchFamily="34" charset="0"/>
              <a:buChar char="•"/>
            </a:pPr>
            <a:r>
              <a:rPr lang="en-US" sz="2133" dirty="0"/>
              <a:t>Incorporating multiplayer functionality: Implementing multiplayer capabilities would enable players to compete against each other, either locally or online, further increasing the game's engagement and appeal.</a:t>
            </a:r>
          </a:p>
        </p:txBody>
      </p:sp>
      <p:sp>
        <p:nvSpPr>
          <p:cNvPr id="11" name="Text Placeholder 10">
            <a:extLst>
              <a:ext uri="{FF2B5EF4-FFF2-40B4-BE49-F238E27FC236}">
                <a16:creationId xmlns:a16="http://schemas.microsoft.com/office/drawing/2014/main" id="{13725BF2-9AE2-7633-0FAE-711AAE057EFC}"/>
              </a:ext>
            </a:extLst>
          </p:cNvPr>
          <p:cNvSpPr>
            <a:spLocks noGrp="1"/>
          </p:cNvSpPr>
          <p:nvPr>
            <p:ph type="body" sz="quarter" idx="27"/>
          </p:nvPr>
        </p:nvSpPr>
        <p:spPr>
          <a:xfrm>
            <a:off x="24035817" y="12794107"/>
            <a:ext cx="7889962" cy="636000"/>
          </a:xfrm>
        </p:spPr>
        <p:txBody>
          <a:bodyPr/>
          <a:lstStyle/>
          <a:p>
            <a:r>
              <a:rPr lang="en-US" sz="2933" dirty="0"/>
              <a:t>References</a:t>
            </a:r>
            <a:endParaRPr lang="en-US" sz="2133" dirty="0"/>
          </a:p>
        </p:txBody>
      </p:sp>
      <p:sp>
        <p:nvSpPr>
          <p:cNvPr id="12" name="Text Placeholder 11">
            <a:extLst>
              <a:ext uri="{FF2B5EF4-FFF2-40B4-BE49-F238E27FC236}">
                <a16:creationId xmlns:a16="http://schemas.microsoft.com/office/drawing/2014/main" id="{14C41E60-197E-8E8D-43FF-35936D78FF38}"/>
              </a:ext>
            </a:extLst>
          </p:cNvPr>
          <p:cNvSpPr>
            <a:spLocks noGrp="1"/>
          </p:cNvSpPr>
          <p:nvPr>
            <p:ph type="body" sz="quarter" idx="28"/>
          </p:nvPr>
        </p:nvSpPr>
        <p:spPr>
          <a:xfrm>
            <a:off x="24088995" y="13577693"/>
            <a:ext cx="7893914" cy="2579145"/>
          </a:xfrm>
        </p:spPr>
        <p:txBody>
          <a:bodyPr/>
          <a:lstStyle/>
          <a:p>
            <a:pPr fontAlgn="base"/>
            <a:r>
              <a:rPr lang="en-US" sz="1600" dirty="0">
                <a:hlinkClick r:id="rId3">
                  <a:extLst>
                    <a:ext uri="{A12FA001-AC4F-418D-AE19-62706E023703}">
                      <ahyp:hlinkClr xmlns:ahyp="http://schemas.microsoft.com/office/drawing/2018/hyperlinkcolor" val="tx"/>
                    </a:ext>
                  </a:extLst>
                </a:hlinkClick>
              </a:rPr>
              <a:t>https://medium.com/geekculture/understanding-oop-python-with-a-deck-of-cards-%EF%B8%8E%EF%B8%8F-99c31ea5acaa</a:t>
            </a:r>
            <a:endParaRPr lang="en-US" sz="1600" dirty="0"/>
          </a:p>
          <a:p>
            <a:pPr fontAlgn="base"/>
            <a:r>
              <a:rPr lang="en-US" sz="1600" dirty="0">
                <a:hlinkClick r:id="rId4">
                  <a:extLst>
                    <a:ext uri="{A12FA001-AC4F-418D-AE19-62706E023703}">
                      <ahyp:hlinkClr xmlns:ahyp="http://schemas.microsoft.com/office/drawing/2018/hyperlinkcolor" val="tx"/>
                    </a:ext>
                  </a:extLst>
                </a:hlinkClick>
              </a:rPr>
              <a:t>https://www.makeuseof.com/start-menu-and-game-over-screen-with-pygame/</a:t>
            </a:r>
            <a:endParaRPr lang="en-US" sz="1600" dirty="0"/>
          </a:p>
          <a:p>
            <a:pPr fontAlgn="base"/>
            <a:r>
              <a:rPr lang="en-US" sz="1600" dirty="0">
                <a:hlinkClick r:id="rId5">
                  <a:extLst>
                    <a:ext uri="{A12FA001-AC4F-418D-AE19-62706E023703}">
                      <ahyp:hlinkClr xmlns:ahyp="http://schemas.microsoft.com/office/drawing/2018/hyperlinkcolor" val="tx"/>
                    </a:ext>
                  </a:extLst>
                </a:hlinkClick>
              </a:rPr>
              <a:t>https://stackoverflow.com/questions/68761290/how-to-insert-url-link-inside-a-pygame</a:t>
            </a:r>
            <a:endParaRPr lang="en-US" sz="1600" dirty="0"/>
          </a:p>
          <a:p>
            <a:pPr fontAlgn="base"/>
            <a:r>
              <a:rPr lang="en-US" sz="1600" dirty="0">
                <a:hlinkClick r:id="rId6">
                  <a:extLst>
                    <a:ext uri="{A12FA001-AC4F-418D-AE19-62706E023703}">
                      <ahyp:hlinkClr xmlns:ahyp="http://schemas.microsoft.com/office/drawing/2018/hyperlinkcolor" val="tx"/>
                    </a:ext>
                  </a:extLst>
                </a:hlinkClick>
              </a:rPr>
              <a:t>https://www.vecteezy.com/vector-art/3520134-dark-poker-background-of-spades-and-clubs</a:t>
            </a:r>
            <a:endParaRPr lang="en-US" sz="1600" dirty="0"/>
          </a:p>
        </p:txBody>
      </p:sp>
      <p:sp>
        <p:nvSpPr>
          <p:cNvPr id="13" name="Text Placeholder 12">
            <a:extLst>
              <a:ext uri="{FF2B5EF4-FFF2-40B4-BE49-F238E27FC236}">
                <a16:creationId xmlns:a16="http://schemas.microsoft.com/office/drawing/2014/main" id="{0F6D87B7-C12A-12F9-A946-B5E4656EE02D}"/>
              </a:ext>
            </a:extLst>
          </p:cNvPr>
          <p:cNvSpPr>
            <a:spLocks noGrp="1"/>
          </p:cNvSpPr>
          <p:nvPr>
            <p:ph type="body" sz="quarter" idx="29"/>
          </p:nvPr>
        </p:nvSpPr>
        <p:spPr>
          <a:xfrm>
            <a:off x="24092349" y="16304425"/>
            <a:ext cx="7889962" cy="636000"/>
          </a:xfrm>
        </p:spPr>
        <p:txBody>
          <a:bodyPr/>
          <a:lstStyle/>
          <a:p>
            <a:r>
              <a:rPr lang="en-US" sz="2933" dirty="0"/>
              <a:t>Acknowledgements</a:t>
            </a:r>
            <a:endParaRPr lang="en-US" sz="2133" dirty="0"/>
          </a:p>
        </p:txBody>
      </p:sp>
      <p:sp>
        <p:nvSpPr>
          <p:cNvPr id="14" name="Text Placeholder 13">
            <a:extLst>
              <a:ext uri="{FF2B5EF4-FFF2-40B4-BE49-F238E27FC236}">
                <a16:creationId xmlns:a16="http://schemas.microsoft.com/office/drawing/2014/main" id="{09D2277D-0005-E662-D92E-2AF719434B25}"/>
              </a:ext>
            </a:extLst>
          </p:cNvPr>
          <p:cNvSpPr>
            <a:spLocks noGrp="1"/>
          </p:cNvSpPr>
          <p:nvPr>
            <p:ph type="body" sz="quarter" idx="30"/>
          </p:nvPr>
        </p:nvSpPr>
        <p:spPr>
          <a:xfrm>
            <a:off x="24088995" y="16982800"/>
            <a:ext cx="7893914" cy="4233573"/>
          </a:xfrm>
        </p:spPr>
        <p:txBody>
          <a:bodyPr/>
          <a:lstStyle/>
          <a:p>
            <a:pPr>
              <a:spcBef>
                <a:spcPts val="0"/>
              </a:spcBef>
            </a:pPr>
            <a:r>
              <a:rPr lang="en-US" sz="1867" dirty="0"/>
              <a:t>Finished by:</a:t>
            </a:r>
          </a:p>
          <a:p>
            <a:pPr>
              <a:spcBef>
                <a:spcPts val="0"/>
              </a:spcBef>
            </a:pPr>
            <a:r>
              <a:rPr lang="en-US" sz="1600" dirty="0" err="1"/>
              <a:t>Byunghyun</a:t>
            </a:r>
            <a:r>
              <a:rPr lang="en-US" sz="1600" dirty="0"/>
              <a:t> (Ben) Ko</a:t>
            </a:r>
          </a:p>
          <a:p>
            <a:pPr>
              <a:spcBef>
                <a:spcPts val="0"/>
              </a:spcBef>
            </a:pPr>
            <a:r>
              <a:rPr lang="en-US" sz="1600" dirty="0"/>
              <a:t>Deo Gracias (Gio) Ong</a:t>
            </a:r>
          </a:p>
          <a:p>
            <a:pPr>
              <a:spcBef>
                <a:spcPts val="0"/>
              </a:spcBef>
            </a:pPr>
            <a:r>
              <a:rPr lang="en-US" sz="1867" dirty="0"/>
              <a:t>Xinrui (Richard) Yi</a:t>
            </a:r>
          </a:p>
          <a:p>
            <a:pPr>
              <a:spcBef>
                <a:spcPts val="0"/>
              </a:spcBef>
            </a:pPr>
            <a:r>
              <a:rPr lang="en-US" sz="1867" b="1" i="1" u="sng" dirty="0"/>
              <a:t>Presented as ENRICH</a:t>
            </a:r>
          </a:p>
          <a:p>
            <a:pPr>
              <a:spcBef>
                <a:spcPts val="0"/>
              </a:spcBef>
            </a:pPr>
            <a:endParaRPr lang="en-US" sz="1867" dirty="0"/>
          </a:p>
          <a:p>
            <a:pPr>
              <a:spcBef>
                <a:spcPts val="0"/>
              </a:spcBef>
            </a:pPr>
            <a:r>
              <a:rPr lang="en-US" sz="1867" dirty="0"/>
              <a:t>Project Mentor: Professor. Mark Miller</a:t>
            </a:r>
          </a:p>
          <a:p>
            <a:pPr>
              <a:spcBef>
                <a:spcPts val="0"/>
              </a:spcBef>
            </a:pPr>
            <a:r>
              <a:rPr lang="en-US" sz="1867" dirty="0"/>
              <a:t>Reviewer: </a:t>
            </a:r>
            <a:r>
              <a:rPr lang="en-US" sz="1867" dirty="0" err="1"/>
              <a:t>Professor.Shivakumar</a:t>
            </a:r>
            <a:r>
              <a:rPr lang="en-US" sz="1867" dirty="0"/>
              <a:t> </a:t>
            </a:r>
            <a:r>
              <a:rPr lang="en-US" sz="1867" dirty="0" err="1"/>
              <a:t>Mathapathi</a:t>
            </a:r>
            <a:endParaRPr lang="en-US" sz="1867" dirty="0"/>
          </a:p>
          <a:p>
            <a:pPr>
              <a:spcBef>
                <a:spcPts val="0"/>
              </a:spcBef>
            </a:pPr>
            <a:endParaRPr lang="en-US" sz="1867" dirty="0"/>
          </a:p>
          <a:p>
            <a:pPr>
              <a:spcBef>
                <a:spcPts val="0"/>
              </a:spcBef>
            </a:pPr>
            <a:r>
              <a:rPr lang="en-US" sz="1867" dirty="0"/>
              <a:t>Northeastern University</a:t>
            </a:r>
          </a:p>
          <a:p>
            <a:pPr>
              <a:spcBef>
                <a:spcPts val="0"/>
              </a:spcBef>
            </a:pPr>
            <a:r>
              <a:rPr lang="en-US" sz="1867" dirty="0"/>
              <a:t>Silicon Valley campus</a:t>
            </a:r>
          </a:p>
          <a:p>
            <a:pPr>
              <a:spcBef>
                <a:spcPts val="0"/>
              </a:spcBef>
            </a:pPr>
            <a:r>
              <a:rPr lang="en-US" sz="1867" dirty="0"/>
              <a:t>San Jose. CA</a:t>
            </a:r>
          </a:p>
          <a:p>
            <a:br>
              <a:rPr lang="en-US" dirty="0"/>
            </a:br>
            <a:endParaRPr lang="en-US" dirty="0"/>
          </a:p>
        </p:txBody>
      </p:sp>
      <p:sp>
        <p:nvSpPr>
          <p:cNvPr id="15" name="Text Placeholder 14">
            <a:extLst>
              <a:ext uri="{FF2B5EF4-FFF2-40B4-BE49-F238E27FC236}">
                <a16:creationId xmlns:a16="http://schemas.microsoft.com/office/drawing/2014/main" id="{AD1D784A-4141-28D6-4A5F-930A6B66176C}"/>
              </a:ext>
            </a:extLst>
          </p:cNvPr>
          <p:cNvSpPr>
            <a:spLocks noGrp="1"/>
          </p:cNvSpPr>
          <p:nvPr>
            <p:ph type="body" sz="quarter" idx="96"/>
          </p:nvPr>
        </p:nvSpPr>
        <p:spPr>
          <a:xfrm>
            <a:off x="728059" y="12516221"/>
            <a:ext cx="7251277" cy="7620847"/>
          </a:xfrm>
        </p:spPr>
        <p:txBody>
          <a:bodyPr anchor="ctr"/>
          <a:lstStyle/>
          <a:p>
            <a:pPr marL="228611" indent="-228611">
              <a:lnSpc>
                <a:spcPct val="150000"/>
              </a:lnSpc>
              <a:buFont typeface="Wingdings" pitchFamily="2" charset="2"/>
              <a:buChar char="ü"/>
            </a:pPr>
            <a:r>
              <a:rPr lang="en-US" sz="2133" dirty="0"/>
              <a:t>Utilize Object-Oriented Programming (OOP) principles to create modular and reusable code</a:t>
            </a:r>
          </a:p>
          <a:p>
            <a:pPr marL="228611" indent="-228611">
              <a:lnSpc>
                <a:spcPct val="150000"/>
              </a:lnSpc>
              <a:buFont typeface="Wingdings" pitchFamily="2" charset="2"/>
              <a:buChar char="ü"/>
            </a:pPr>
            <a:r>
              <a:rPr lang="en-US" sz="2133" dirty="0"/>
              <a:t>Design and implement unit tests</a:t>
            </a:r>
          </a:p>
          <a:p>
            <a:pPr marL="228611" indent="-228611">
              <a:lnSpc>
                <a:spcPct val="150000"/>
              </a:lnSpc>
              <a:buFont typeface="Wingdings" pitchFamily="2" charset="2"/>
              <a:buChar char="ü"/>
            </a:pPr>
            <a:r>
              <a:rPr lang="en-US" sz="2133" dirty="0"/>
              <a:t>Allow players to place bets on each round, providing a realistic gambling experience.</a:t>
            </a:r>
          </a:p>
          <a:p>
            <a:pPr marL="228611" indent="-228611">
              <a:lnSpc>
                <a:spcPct val="150000"/>
              </a:lnSpc>
              <a:buFont typeface="Wingdings" pitchFamily="2" charset="2"/>
              <a:buChar char="ü"/>
            </a:pPr>
            <a:r>
              <a:rPr lang="en-US" sz="2133" dirty="0"/>
              <a:t>Display the drawn cards to the player during gameplay, creating an interactive and immersive game environment.</a:t>
            </a:r>
          </a:p>
          <a:p>
            <a:pPr marL="228611" indent="-228611">
              <a:lnSpc>
                <a:spcPct val="150000"/>
              </a:lnSpc>
              <a:buFont typeface="Wingdings" pitchFamily="2" charset="2"/>
              <a:buChar char="ü"/>
            </a:pPr>
            <a:r>
              <a:rPr lang="en-US" sz="2133" dirty="0"/>
              <a:t>Calculate and display the outcome of each round on the scoreboard</a:t>
            </a:r>
          </a:p>
          <a:p>
            <a:pPr marL="228611" indent="-228611">
              <a:lnSpc>
                <a:spcPct val="150000"/>
              </a:lnSpc>
              <a:buFont typeface="Wingdings" pitchFamily="2" charset="2"/>
              <a:buChar char="ü"/>
            </a:pPr>
            <a:r>
              <a:rPr lang="en-US" sz="2133" dirty="0"/>
              <a:t>Track and update the player's monetary gain or loss after each round, reflecting the betting results.</a:t>
            </a:r>
          </a:p>
        </p:txBody>
      </p:sp>
      <p:sp>
        <p:nvSpPr>
          <p:cNvPr id="17" name="Text Placeholder 16">
            <a:extLst>
              <a:ext uri="{FF2B5EF4-FFF2-40B4-BE49-F238E27FC236}">
                <a16:creationId xmlns:a16="http://schemas.microsoft.com/office/drawing/2014/main" id="{AAE1D3A5-28F2-B404-D4C7-47EB988D933E}"/>
              </a:ext>
            </a:extLst>
          </p:cNvPr>
          <p:cNvSpPr>
            <a:spLocks noGrp="1"/>
          </p:cNvSpPr>
          <p:nvPr>
            <p:ph type="body" sz="quarter" idx="151"/>
          </p:nvPr>
        </p:nvSpPr>
        <p:spPr>
          <a:xfrm>
            <a:off x="5783862" y="1462617"/>
            <a:ext cx="21332645" cy="543675"/>
          </a:xfrm>
        </p:spPr>
        <p:txBody>
          <a:bodyPr/>
          <a:lstStyle/>
          <a:p>
            <a:r>
              <a:rPr lang="en-US" dirty="0"/>
              <a:t>Xinrui Yi</a:t>
            </a:r>
          </a:p>
        </p:txBody>
      </p:sp>
      <p:sp>
        <p:nvSpPr>
          <p:cNvPr id="18" name="Text Placeholder 17">
            <a:extLst>
              <a:ext uri="{FF2B5EF4-FFF2-40B4-BE49-F238E27FC236}">
                <a16:creationId xmlns:a16="http://schemas.microsoft.com/office/drawing/2014/main" id="{12CD0C50-C7FD-6047-8A81-F714D190A0F7}"/>
              </a:ext>
            </a:extLst>
          </p:cNvPr>
          <p:cNvSpPr>
            <a:spLocks noGrp="1"/>
          </p:cNvSpPr>
          <p:nvPr>
            <p:ph type="body" sz="quarter" idx="153"/>
          </p:nvPr>
        </p:nvSpPr>
        <p:spPr>
          <a:xfrm>
            <a:off x="5783862" y="310542"/>
            <a:ext cx="21332645" cy="995209"/>
          </a:xfrm>
        </p:spPr>
        <p:txBody>
          <a:bodyPr/>
          <a:lstStyle/>
          <a:p>
            <a:r>
              <a:rPr lang="en-US" sz="5867" dirty="0"/>
              <a:t>Making Blackjack with </a:t>
            </a:r>
            <a:r>
              <a:rPr lang="en-US" sz="5867" dirty="0" err="1"/>
              <a:t>PyGame</a:t>
            </a:r>
            <a:endParaRPr lang="en-US" sz="5867" dirty="0"/>
          </a:p>
        </p:txBody>
      </p:sp>
      <p:pic>
        <p:nvPicPr>
          <p:cNvPr id="28" name="Picture 27" descr="A screenshot of a computer&#10;&#10;Description automatically generated">
            <a:extLst>
              <a:ext uri="{FF2B5EF4-FFF2-40B4-BE49-F238E27FC236}">
                <a16:creationId xmlns:a16="http://schemas.microsoft.com/office/drawing/2014/main" id="{FE2C1E46-7DFC-75D5-B129-80DC7253AF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73904" y="5143854"/>
            <a:ext cx="6952897" cy="4451549"/>
          </a:xfrm>
          <a:prstGeom prst="rect">
            <a:avLst/>
          </a:prstGeom>
        </p:spPr>
      </p:pic>
      <p:pic>
        <p:nvPicPr>
          <p:cNvPr id="30" name="Picture 29" descr="A screenshot of a computer&#10;&#10;Description automatically generated">
            <a:extLst>
              <a:ext uri="{FF2B5EF4-FFF2-40B4-BE49-F238E27FC236}">
                <a16:creationId xmlns:a16="http://schemas.microsoft.com/office/drawing/2014/main" id="{7F46D6AE-D544-F3C7-9921-2340CB2ED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97084" y="9719053"/>
            <a:ext cx="6952896" cy="4451549"/>
          </a:xfrm>
          <a:prstGeom prst="rect">
            <a:avLst/>
          </a:prstGeom>
        </p:spPr>
      </p:pic>
      <p:pic>
        <p:nvPicPr>
          <p:cNvPr id="1028" name="Picture 4">
            <a:extLst>
              <a:ext uri="{FF2B5EF4-FFF2-40B4-BE49-F238E27FC236}">
                <a16:creationId xmlns:a16="http://schemas.microsoft.com/office/drawing/2014/main" id="{BE3C5D17-46F0-A77C-A3BC-15275DF8EA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44437" y="5432256"/>
            <a:ext cx="1652432" cy="16524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1C4AECC-9476-A285-E6DE-617995A64A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31829" y="5405384"/>
            <a:ext cx="1615730" cy="16157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AB97B8C-A90E-DB5B-BB16-DFAC0CDF47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6201" y="7358855"/>
            <a:ext cx="1335761" cy="14638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2A3FB51-253D-A3FF-79BE-EE093EA9B1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33318" y="7467649"/>
            <a:ext cx="1014486" cy="1297752"/>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3">
            <a:extLst>
              <a:ext uri="{FF2B5EF4-FFF2-40B4-BE49-F238E27FC236}">
                <a16:creationId xmlns:a16="http://schemas.microsoft.com/office/drawing/2014/main" id="{D194C805-235A-3BC9-8C9B-CDD85BEA8F80}"/>
              </a:ext>
            </a:extLst>
          </p:cNvPr>
          <p:cNvSpPr txBox="1">
            <a:spLocks/>
          </p:cNvSpPr>
          <p:nvPr/>
        </p:nvSpPr>
        <p:spPr>
          <a:xfrm>
            <a:off x="8269108" y="8974284"/>
            <a:ext cx="7254589" cy="574447"/>
          </a:xfrm>
          <a:prstGeom prst="rect">
            <a:avLst/>
          </a:prstGeom>
          <a:solidFill>
            <a:schemeClr val="accent5">
              <a:lumMod val="50000"/>
            </a:schemeClr>
          </a:solidFill>
        </p:spPr>
        <p:txBody>
          <a:bodyPr wrap="square" lIns="60957" tIns="60957" rIns="60957" bIns="60957"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933" dirty="0"/>
              <a:t>Game Interface</a:t>
            </a:r>
          </a:p>
        </p:txBody>
      </p:sp>
      <p:pic>
        <p:nvPicPr>
          <p:cNvPr id="42" name="Picture 41" descr="A screenshot of a computer&#10;&#10;Description automatically generated">
            <a:extLst>
              <a:ext uri="{FF2B5EF4-FFF2-40B4-BE49-F238E27FC236}">
                <a16:creationId xmlns:a16="http://schemas.microsoft.com/office/drawing/2014/main" id="{86172EF6-4251-B85F-F56F-C635EC1E25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9341" y="9757614"/>
            <a:ext cx="7846162" cy="5023457"/>
          </a:xfrm>
          <a:prstGeom prst="rect">
            <a:avLst/>
          </a:prstGeom>
        </p:spPr>
      </p:pic>
      <p:sp>
        <p:nvSpPr>
          <p:cNvPr id="45" name="Text Placeholder 14">
            <a:extLst>
              <a:ext uri="{FF2B5EF4-FFF2-40B4-BE49-F238E27FC236}">
                <a16:creationId xmlns:a16="http://schemas.microsoft.com/office/drawing/2014/main" id="{455D19BD-882C-7B5D-6A03-A5187293875D}"/>
              </a:ext>
            </a:extLst>
          </p:cNvPr>
          <p:cNvSpPr txBox="1">
            <a:spLocks/>
          </p:cNvSpPr>
          <p:nvPr/>
        </p:nvSpPr>
        <p:spPr>
          <a:xfrm>
            <a:off x="8386775" y="9350177"/>
            <a:ext cx="7259173" cy="737752"/>
          </a:xfrm>
          <a:prstGeom prst="rect">
            <a:avLst/>
          </a:prstGeom>
        </p:spPr>
        <p:txBody>
          <a:bodyPr wrap="square" lIns="152393" tIns="152393" rIns="152393" bIns="152393" anchor="ctr"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2133" dirty="0"/>
              <a:t>Welcome Menu:</a:t>
            </a:r>
          </a:p>
        </p:txBody>
      </p:sp>
      <p:sp>
        <p:nvSpPr>
          <p:cNvPr id="49" name="Text Placeholder 6">
            <a:extLst>
              <a:ext uri="{FF2B5EF4-FFF2-40B4-BE49-F238E27FC236}">
                <a16:creationId xmlns:a16="http://schemas.microsoft.com/office/drawing/2014/main" id="{4F48BCDD-B4C4-C55E-EA6A-3DF17D5B6598}"/>
              </a:ext>
            </a:extLst>
          </p:cNvPr>
          <p:cNvSpPr txBox="1">
            <a:spLocks/>
          </p:cNvSpPr>
          <p:nvPr/>
        </p:nvSpPr>
        <p:spPr>
          <a:xfrm>
            <a:off x="16271782" y="3927597"/>
            <a:ext cx="7213487" cy="1629406"/>
          </a:xfrm>
          <a:prstGeom prst="rect">
            <a:avLst/>
          </a:prstGeom>
        </p:spPr>
        <p:txBody>
          <a:bodyPr wrap="square" lIns="152393" tIns="152393" rIns="152393" bIns="152393"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867" dirty="0"/>
              <a:t>Multiple Player Commands</a:t>
            </a:r>
          </a:p>
          <a:p>
            <a:pPr marL="304815" indent="-304815">
              <a:buFont typeface="Arial" panose="020B0604020202020204" pitchFamily="34" charset="0"/>
              <a:buChar char="•"/>
            </a:pPr>
            <a:r>
              <a:rPr lang="en-US" sz="1867" dirty="0"/>
              <a:t>Hit</a:t>
            </a:r>
          </a:p>
          <a:p>
            <a:pPr marL="304815" indent="-304815">
              <a:buFont typeface="Arial" panose="020B0604020202020204" pitchFamily="34" charset="0"/>
              <a:buChar char="•"/>
            </a:pPr>
            <a:r>
              <a:rPr lang="en-US" sz="1867" dirty="0"/>
              <a:t>Stand</a:t>
            </a:r>
          </a:p>
          <a:p>
            <a:pPr marL="304815" indent="-304815">
              <a:buFont typeface="Arial" panose="020B0604020202020204" pitchFamily="34" charset="0"/>
              <a:buChar char="•"/>
            </a:pPr>
            <a:r>
              <a:rPr lang="en-US" sz="1867" dirty="0"/>
              <a:t>Double</a:t>
            </a:r>
          </a:p>
        </p:txBody>
      </p:sp>
      <p:sp>
        <p:nvSpPr>
          <p:cNvPr id="50" name="Text Placeholder 7">
            <a:extLst>
              <a:ext uri="{FF2B5EF4-FFF2-40B4-BE49-F238E27FC236}">
                <a16:creationId xmlns:a16="http://schemas.microsoft.com/office/drawing/2014/main" id="{6EF324C2-9CAE-2DFA-9A26-0157CA860E8D}"/>
              </a:ext>
            </a:extLst>
          </p:cNvPr>
          <p:cNvSpPr txBox="1">
            <a:spLocks/>
          </p:cNvSpPr>
          <p:nvPr/>
        </p:nvSpPr>
        <p:spPr>
          <a:xfrm>
            <a:off x="16214833" y="3333405"/>
            <a:ext cx="7297983" cy="574447"/>
          </a:xfrm>
          <a:prstGeom prst="rect">
            <a:avLst/>
          </a:prstGeom>
          <a:solidFill>
            <a:schemeClr val="accent5">
              <a:lumMod val="50000"/>
            </a:schemeClr>
          </a:solidFill>
        </p:spPr>
        <p:txBody>
          <a:bodyPr wrap="square" lIns="60957" tIns="60957" rIns="60957" bIns="60957"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933" dirty="0"/>
              <a:t>Main Game </a:t>
            </a:r>
          </a:p>
        </p:txBody>
      </p:sp>
      <p:sp>
        <p:nvSpPr>
          <p:cNvPr id="51" name="Text Placeholder 6">
            <a:extLst>
              <a:ext uri="{FF2B5EF4-FFF2-40B4-BE49-F238E27FC236}">
                <a16:creationId xmlns:a16="http://schemas.microsoft.com/office/drawing/2014/main" id="{41EE1529-1E27-3BB3-7034-318C6B0777EE}"/>
              </a:ext>
            </a:extLst>
          </p:cNvPr>
          <p:cNvSpPr txBox="1">
            <a:spLocks/>
          </p:cNvSpPr>
          <p:nvPr/>
        </p:nvSpPr>
        <p:spPr>
          <a:xfrm>
            <a:off x="16299329" y="9217317"/>
            <a:ext cx="7213487" cy="595085"/>
          </a:xfrm>
          <a:prstGeom prst="rect">
            <a:avLst/>
          </a:prstGeom>
        </p:spPr>
        <p:txBody>
          <a:bodyPr wrap="square" lIns="152393" tIns="152393" rIns="152393" bIns="152393"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867" dirty="0"/>
              <a:t>Instant in-game response</a:t>
            </a:r>
          </a:p>
        </p:txBody>
      </p:sp>
      <p:sp>
        <p:nvSpPr>
          <p:cNvPr id="52" name="Text Placeholder 6">
            <a:extLst>
              <a:ext uri="{FF2B5EF4-FFF2-40B4-BE49-F238E27FC236}">
                <a16:creationId xmlns:a16="http://schemas.microsoft.com/office/drawing/2014/main" id="{E27E2E5F-960D-BE77-BCBC-71E8141C5C94}"/>
              </a:ext>
            </a:extLst>
          </p:cNvPr>
          <p:cNvSpPr txBox="1">
            <a:spLocks/>
          </p:cNvSpPr>
          <p:nvPr/>
        </p:nvSpPr>
        <p:spPr>
          <a:xfrm>
            <a:off x="16162438" y="14565989"/>
            <a:ext cx="7213487" cy="1284633"/>
          </a:xfrm>
          <a:prstGeom prst="rect">
            <a:avLst/>
          </a:prstGeom>
        </p:spPr>
        <p:txBody>
          <a:bodyPr wrap="square" lIns="152393" tIns="152393" rIns="152393" bIns="152393"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04815" indent="-304815">
              <a:buFont typeface="Wingdings" pitchFamily="2" charset="2"/>
              <a:buChar char="q"/>
            </a:pPr>
            <a:r>
              <a:rPr lang="en-US" sz="1867" dirty="0"/>
              <a:t>Game results display</a:t>
            </a:r>
          </a:p>
          <a:p>
            <a:pPr marL="304815" indent="-304815">
              <a:buFont typeface="Wingdings" pitchFamily="2" charset="2"/>
              <a:buChar char="q"/>
            </a:pPr>
            <a:r>
              <a:rPr lang="en-US" sz="1867" dirty="0"/>
              <a:t>Players’ overall gain or loss</a:t>
            </a:r>
          </a:p>
          <a:p>
            <a:pPr marL="304815" indent="-304815">
              <a:buFont typeface="Wingdings" pitchFamily="2" charset="2"/>
              <a:buChar char="q"/>
            </a:pPr>
            <a:r>
              <a:rPr lang="en-US" sz="1867" dirty="0"/>
              <a:t>Win loss or push statistics</a:t>
            </a:r>
          </a:p>
        </p:txBody>
      </p:sp>
      <p:sp>
        <p:nvSpPr>
          <p:cNvPr id="53" name="Text Placeholder 7">
            <a:extLst>
              <a:ext uri="{FF2B5EF4-FFF2-40B4-BE49-F238E27FC236}">
                <a16:creationId xmlns:a16="http://schemas.microsoft.com/office/drawing/2014/main" id="{99608760-663B-7CE6-562B-417B12B328DC}"/>
              </a:ext>
            </a:extLst>
          </p:cNvPr>
          <p:cNvSpPr txBox="1">
            <a:spLocks/>
          </p:cNvSpPr>
          <p:nvPr/>
        </p:nvSpPr>
        <p:spPr>
          <a:xfrm>
            <a:off x="16157145" y="14012833"/>
            <a:ext cx="7220326" cy="574447"/>
          </a:xfrm>
          <a:prstGeom prst="rect">
            <a:avLst/>
          </a:prstGeom>
          <a:solidFill>
            <a:schemeClr val="accent5">
              <a:lumMod val="50000"/>
            </a:schemeClr>
          </a:solidFill>
        </p:spPr>
        <p:txBody>
          <a:bodyPr wrap="square" lIns="60957" tIns="60957" rIns="60957" bIns="60957"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933" dirty="0"/>
              <a:t>Scoreboard</a:t>
            </a:r>
          </a:p>
        </p:txBody>
      </p:sp>
      <p:pic>
        <p:nvPicPr>
          <p:cNvPr id="55" name="Picture 54" descr="A screenshot of a game&#10;&#10;Description automatically generated">
            <a:extLst>
              <a:ext uri="{FF2B5EF4-FFF2-40B4-BE49-F238E27FC236}">
                <a16:creationId xmlns:a16="http://schemas.microsoft.com/office/drawing/2014/main" id="{ADB6011F-ADA4-5CAE-2841-203C7977A1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48553" y="15764869"/>
            <a:ext cx="7571197" cy="4847412"/>
          </a:xfrm>
          <a:prstGeom prst="rect">
            <a:avLst/>
          </a:prstGeom>
        </p:spPr>
      </p:pic>
      <p:pic>
        <p:nvPicPr>
          <p:cNvPr id="57" name="Graphic 56">
            <a:extLst>
              <a:ext uri="{FF2B5EF4-FFF2-40B4-BE49-F238E27FC236}">
                <a16:creationId xmlns:a16="http://schemas.microsoft.com/office/drawing/2014/main" id="{35703228-A291-3D73-2914-BCDCC5C588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3655" y="218042"/>
            <a:ext cx="5292960" cy="1699319"/>
          </a:xfrm>
          <a:prstGeom prst="rect">
            <a:avLst/>
          </a:prstGeom>
        </p:spPr>
      </p:pic>
      <p:pic>
        <p:nvPicPr>
          <p:cNvPr id="19" name="Picture 18" descr="A screenshot of a game&#10;&#10;Description automatically generated">
            <a:extLst>
              <a:ext uri="{FF2B5EF4-FFF2-40B4-BE49-F238E27FC236}">
                <a16:creationId xmlns:a16="http://schemas.microsoft.com/office/drawing/2014/main" id="{3A76553D-EA0A-3969-581E-B8F4F90ACA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119345" y="15686856"/>
            <a:ext cx="7893914" cy="5054029"/>
          </a:xfrm>
          <a:prstGeom prst="rect">
            <a:avLst/>
          </a:prstGeom>
        </p:spPr>
      </p:pic>
      <p:pic>
        <p:nvPicPr>
          <p:cNvPr id="21" name="Picture 20" descr="A red letter on a black background&#10;&#10;Description automatically generated">
            <a:extLst>
              <a:ext uri="{FF2B5EF4-FFF2-40B4-BE49-F238E27FC236}">
                <a16:creationId xmlns:a16="http://schemas.microsoft.com/office/drawing/2014/main" id="{B3096236-FE8F-4D68-5AAB-2C65B04A167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505152" y="19261903"/>
            <a:ext cx="6060697" cy="3030348"/>
          </a:xfrm>
          <a:prstGeom prst="rect">
            <a:avLst/>
          </a:prstGeom>
        </p:spPr>
      </p:pic>
    </p:spTree>
    <p:extLst>
      <p:ext uri="{BB962C8B-B14F-4D97-AF65-F5344CB8AC3E}">
        <p14:creationId xmlns:p14="http://schemas.microsoft.com/office/powerpoint/2010/main" val="358771719"/>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2076</TotalTime>
  <Words>534</Words>
  <Application>Microsoft Macintosh PowerPoint</Application>
  <PresentationFormat>Custom</PresentationFormat>
  <Paragraphs>74</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Century Gothic</vt:lpstr>
      <vt:lpstr>Times New Roman</vt:lpstr>
      <vt:lpstr>Trebuchet MS</vt:lpstr>
      <vt:lpstr>Wingdings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Xinrui Yi</cp:lastModifiedBy>
  <cp:revision>77</cp:revision>
  <dcterms:created xsi:type="dcterms:W3CDTF">2012-02-03T19:11:35Z</dcterms:created>
  <dcterms:modified xsi:type="dcterms:W3CDTF">2024-01-06T09:40:00Z</dcterms:modified>
  <cp:category>Research poster templates</cp:category>
</cp:coreProperties>
</file>